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257" r:id="rId2"/>
    <p:sldId id="568" r:id="rId3"/>
    <p:sldId id="569" r:id="rId4"/>
    <p:sldId id="570" r:id="rId5"/>
    <p:sldId id="571" r:id="rId6"/>
    <p:sldId id="564" r:id="rId7"/>
    <p:sldId id="464" r:id="rId8"/>
    <p:sldId id="465" r:id="rId9"/>
    <p:sldId id="563" r:id="rId10"/>
    <p:sldId id="501" r:id="rId11"/>
    <p:sldId id="543" r:id="rId12"/>
    <p:sldId id="503" r:id="rId13"/>
    <p:sldId id="535" r:id="rId14"/>
    <p:sldId id="534" r:id="rId15"/>
    <p:sldId id="507" r:id="rId16"/>
    <p:sldId id="508" r:id="rId17"/>
    <p:sldId id="567" r:id="rId18"/>
    <p:sldId id="504" r:id="rId19"/>
    <p:sldId id="427" r:id="rId20"/>
    <p:sldId id="538"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Ollie Brown" initials="OB" lastIdx="4" clrIdx="0">
    <p:extLst>
      <p:ext uri="{19B8F6BF-5375-455C-9EA6-DF929625EA0E}">
        <p15:presenceInfo xmlns:p15="http://schemas.microsoft.com/office/powerpoint/2012/main" userId="S::raw792@qmul.ac.uk::9f52e2ca-64fa-40cb-9a87-80f1eb5bd610" providerId="AD"/>
      </p:ext>
    </p:extLst>
  </p:cmAuthor>
  <p:cmAuthor id="2" name="Emma Sutton" initials="ES" lastIdx="1" clrIdx="1">
    <p:extLst>
      <p:ext uri="{19B8F6BF-5375-455C-9EA6-DF929625EA0E}">
        <p15:presenceInfo xmlns:p15="http://schemas.microsoft.com/office/powerpoint/2012/main" userId="Emma Sutto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3D9"/>
    <a:srgbClr val="CCCCFF"/>
    <a:srgbClr val="02559F"/>
    <a:srgbClr val="0099FF"/>
    <a:srgbClr val="3399FF"/>
    <a:srgbClr val="FEFCDE"/>
    <a:srgbClr val="DBC6AB"/>
    <a:srgbClr val="E5C3A5"/>
    <a:srgbClr val="8DD8F9"/>
    <a:srgbClr val="F9DEB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272" autoAdjust="0"/>
    <p:restoredTop sz="94650"/>
  </p:normalViewPr>
  <p:slideViewPr>
    <p:cSldViewPr snapToGrid="0">
      <p:cViewPr varScale="1">
        <p:scale>
          <a:sx n="78" d="100"/>
          <a:sy n="78" d="100"/>
        </p:scale>
        <p:origin x="562" y="5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D75A74C-82B8-45CB-A181-67E1021AA297}" type="datetimeFigureOut">
              <a:rPr lang="en-GB" smtClean="0"/>
              <a:t>01/09/2020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3AD7892-F941-48BA-8CB8-E7BD56F9B4E9}" type="slidenum">
              <a:rPr lang="en-GB" smtClean="0"/>
              <a:t>‹#›</a:t>
            </a:fld>
            <a:endParaRPr lang="en-GB"/>
          </a:p>
        </p:txBody>
      </p:sp>
    </p:spTree>
    <p:extLst>
      <p:ext uri="{BB962C8B-B14F-4D97-AF65-F5344CB8AC3E}">
        <p14:creationId xmlns:p14="http://schemas.microsoft.com/office/powerpoint/2010/main" val="496735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3AD7892-F941-48BA-8CB8-E7BD56F9B4E9}" type="slidenum">
              <a:rPr lang="en-GB" smtClean="0"/>
              <a:t>1</a:t>
            </a:fld>
            <a:endParaRPr lang="en-GB"/>
          </a:p>
        </p:txBody>
      </p:sp>
    </p:spTree>
    <p:extLst>
      <p:ext uri="{BB962C8B-B14F-4D97-AF65-F5344CB8AC3E}">
        <p14:creationId xmlns:p14="http://schemas.microsoft.com/office/powerpoint/2010/main" val="13766146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30BAFD-80CF-4335-B532-53A0BE8E44B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F3AD187E-FA27-498A-B829-21691EDDC1E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B148FE6-DFB7-431B-BBD0-E14D518F3C17}"/>
              </a:ext>
            </a:extLst>
          </p:cNvPr>
          <p:cNvSpPr>
            <a:spLocks noGrp="1"/>
          </p:cNvSpPr>
          <p:nvPr>
            <p:ph type="dt" sz="half" idx="10"/>
          </p:nvPr>
        </p:nvSpPr>
        <p:spPr/>
        <p:txBody>
          <a:bodyPr/>
          <a:lstStyle/>
          <a:p>
            <a:fld id="{295688D4-1B3C-4734-8DFE-F3F46B32746D}" type="datetimeFigureOut">
              <a:rPr lang="en-GB" smtClean="0"/>
              <a:t>01/09/2020</a:t>
            </a:fld>
            <a:endParaRPr lang="en-GB"/>
          </a:p>
        </p:txBody>
      </p:sp>
      <p:sp>
        <p:nvSpPr>
          <p:cNvPr id="5" name="Footer Placeholder 4">
            <a:extLst>
              <a:ext uri="{FF2B5EF4-FFF2-40B4-BE49-F238E27FC236}">
                <a16:creationId xmlns:a16="http://schemas.microsoft.com/office/drawing/2014/main" id="{0D02D22D-33A4-4211-BBB1-8AEF59A2650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F85F442-0699-4139-B1B0-65F0E36AF216}"/>
              </a:ext>
            </a:extLst>
          </p:cNvPr>
          <p:cNvSpPr>
            <a:spLocks noGrp="1"/>
          </p:cNvSpPr>
          <p:nvPr>
            <p:ph type="sldNum" sz="quarter" idx="12"/>
          </p:nvPr>
        </p:nvSpPr>
        <p:spPr/>
        <p:txBody>
          <a:bodyPr/>
          <a:lstStyle/>
          <a:p>
            <a:fld id="{214E9ACD-80AC-4BD0-8ECD-E912E4CB0A91}" type="slidenum">
              <a:rPr lang="en-GB" smtClean="0"/>
              <a:t>‹#›</a:t>
            </a:fld>
            <a:endParaRPr lang="en-GB"/>
          </a:p>
        </p:txBody>
      </p:sp>
    </p:spTree>
    <p:extLst>
      <p:ext uri="{BB962C8B-B14F-4D97-AF65-F5344CB8AC3E}">
        <p14:creationId xmlns:p14="http://schemas.microsoft.com/office/powerpoint/2010/main" val="26620317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DBD9A-087B-41FA-8FFE-51CAE170F9EE}"/>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E29EC9D-9DCA-456C-881F-C8294A5F9A9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9C494AA-7A30-4F2F-8447-44A6C1C081B3}"/>
              </a:ext>
            </a:extLst>
          </p:cNvPr>
          <p:cNvSpPr>
            <a:spLocks noGrp="1"/>
          </p:cNvSpPr>
          <p:nvPr>
            <p:ph type="dt" sz="half" idx="10"/>
          </p:nvPr>
        </p:nvSpPr>
        <p:spPr/>
        <p:txBody>
          <a:bodyPr/>
          <a:lstStyle/>
          <a:p>
            <a:fld id="{295688D4-1B3C-4734-8DFE-F3F46B32746D}" type="datetimeFigureOut">
              <a:rPr lang="en-GB" smtClean="0"/>
              <a:t>01/09/2020</a:t>
            </a:fld>
            <a:endParaRPr lang="en-GB"/>
          </a:p>
        </p:txBody>
      </p:sp>
      <p:sp>
        <p:nvSpPr>
          <p:cNvPr id="5" name="Footer Placeholder 4">
            <a:extLst>
              <a:ext uri="{FF2B5EF4-FFF2-40B4-BE49-F238E27FC236}">
                <a16:creationId xmlns:a16="http://schemas.microsoft.com/office/drawing/2014/main" id="{E991D303-B733-4BB3-8AE1-1119474D289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452AA79-1AA5-49F9-A7DC-B1637E03F142}"/>
              </a:ext>
            </a:extLst>
          </p:cNvPr>
          <p:cNvSpPr>
            <a:spLocks noGrp="1"/>
          </p:cNvSpPr>
          <p:nvPr>
            <p:ph type="sldNum" sz="quarter" idx="12"/>
          </p:nvPr>
        </p:nvSpPr>
        <p:spPr/>
        <p:txBody>
          <a:bodyPr/>
          <a:lstStyle/>
          <a:p>
            <a:fld id="{214E9ACD-80AC-4BD0-8ECD-E912E4CB0A91}" type="slidenum">
              <a:rPr lang="en-GB" smtClean="0"/>
              <a:t>‹#›</a:t>
            </a:fld>
            <a:endParaRPr lang="en-GB"/>
          </a:p>
        </p:txBody>
      </p:sp>
    </p:spTree>
    <p:extLst>
      <p:ext uri="{BB962C8B-B14F-4D97-AF65-F5344CB8AC3E}">
        <p14:creationId xmlns:p14="http://schemas.microsoft.com/office/powerpoint/2010/main" val="15214286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F6E3CF-437C-463B-B00A-1247613C0EE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F1DC838-A967-4B62-A4C3-A6A39BE5EE1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5894485-88DA-45EF-B2F9-15E543A74B40}"/>
              </a:ext>
            </a:extLst>
          </p:cNvPr>
          <p:cNvSpPr>
            <a:spLocks noGrp="1"/>
          </p:cNvSpPr>
          <p:nvPr>
            <p:ph type="dt" sz="half" idx="10"/>
          </p:nvPr>
        </p:nvSpPr>
        <p:spPr/>
        <p:txBody>
          <a:bodyPr/>
          <a:lstStyle/>
          <a:p>
            <a:fld id="{295688D4-1B3C-4734-8DFE-F3F46B32746D}" type="datetimeFigureOut">
              <a:rPr lang="en-GB" smtClean="0"/>
              <a:t>01/09/2020</a:t>
            </a:fld>
            <a:endParaRPr lang="en-GB"/>
          </a:p>
        </p:txBody>
      </p:sp>
      <p:sp>
        <p:nvSpPr>
          <p:cNvPr id="5" name="Footer Placeholder 4">
            <a:extLst>
              <a:ext uri="{FF2B5EF4-FFF2-40B4-BE49-F238E27FC236}">
                <a16:creationId xmlns:a16="http://schemas.microsoft.com/office/drawing/2014/main" id="{79794295-20E6-4400-A490-EAFF7B0AB41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E062515-33E8-40BC-A5C9-D8BFDED0CED0}"/>
              </a:ext>
            </a:extLst>
          </p:cNvPr>
          <p:cNvSpPr>
            <a:spLocks noGrp="1"/>
          </p:cNvSpPr>
          <p:nvPr>
            <p:ph type="sldNum" sz="quarter" idx="12"/>
          </p:nvPr>
        </p:nvSpPr>
        <p:spPr/>
        <p:txBody>
          <a:bodyPr/>
          <a:lstStyle/>
          <a:p>
            <a:fld id="{214E9ACD-80AC-4BD0-8ECD-E912E4CB0A91}" type="slidenum">
              <a:rPr lang="en-GB" smtClean="0"/>
              <a:t>‹#›</a:t>
            </a:fld>
            <a:endParaRPr lang="en-GB"/>
          </a:p>
        </p:txBody>
      </p:sp>
    </p:spTree>
    <p:extLst>
      <p:ext uri="{BB962C8B-B14F-4D97-AF65-F5344CB8AC3E}">
        <p14:creationId xmlns:p14="http://schemas.microsoft.com/office/powerpoint/2010/main" val="47852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1D5EDE-F7F7-43CB-9667-BB82988EE2A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DB1F58E-441E-41DD-AB7C-2F265A5C80F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C3B9A38-9AF2-40B6-9C98-B797C4DBBA63}"/>
              </a:ext>
            </a:extLst>
          </p:cNvPr>
          <p:cNvSpPr>
            <a:spLocks noGrp="1"/>
          </p:cNvSpPr>
          <p:nvPr>
            <p:ph type="dt" sz="half" idx="10"/>
          </p:nvPr>
        </p:nvSpPr>
        <p:spPr/>
        <p:txBody>
          <a:bodyPr/>
          <a:lstStyle/>
          <a:p>
            <a:fld id="{295688D4-1B3C-4734-8DFE-F3F46B32746D}" type="datetimeFigureOut">
              <a:rPr lang="en-GB" smtClean="0"/>
              <a:t>01/09/2020</a:t>
            </a:fld>
            <a:endParaRPr lang="en-GB"/>
          </a:p>
        </p:txBody>
      </p:sp>
      <p:sp>
        <p:nvSpPr>
          <p:cNvPr id="5" name="Footer Placeholder 4">
            <a:extLst>
              <a:ext uri="{FF2B5EF4-FFF2-40B4-BE49-F238E27FC236}">
                <a16:creationId xmlns:a16="http://schemas.microsoft.com/office/drawing/2014/main" id="{ADCAE0B1-8B7F-4433-8609-6F67428BFF9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034DAFB-D2C3-483C-B618-8FAE43C5F4BC}"/>
              </a:ext>
            </a:extLst>
          </p:cNvPr>
          <p:cNvSpPr>
            <a:spLocks noGrp="1"/>
          </p:cNvSpPr>
          <p:nvPr>
            <p:ph type="sldNum" sz="quarter" idx="12"/>
          </p:nvPr>
        </p:nvSpPr>
        <p:spPr/>
        <p:txBody>
          <a:bodyPr/>
          <a:lstStyle/>
          <a:p>
            <a:fld id="{214E9ACD-80AC-4BD0-8ECD-E912E4CB0A91}" type="slidenum">
              <a:rPr lang="en-GB" smtClean="0"/>
              <a:t>‹#›</a:t>
            </a:fld>
            <a:endParaRPr lang="en-GB"/>
          </a:p>
        </p:txBody>
      </p:sp>
    </p:spTree>
    <p:extLst>
      <p:ext uri="{BB962C8B-B14F-4D97-AF65-F5344CB8AC3E}">
        <p14:creationId xmlns:p14="http://schemas.microsoft.com/office/powerpoint/2010/main" val="81715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9F0D2F-B388-444B-87D3-AB080F17FA3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4D0C6F09-4A3E-4627-9CC2-F1120AEA4D0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FB035EF-DC95-40CC-B5C2-224AC4F66DE9}"/>
              </a:ext>
            </a:extLst>
          </p:cNvPr>
          <p:cNvSpPr>
            <a:spLocks noGrp="1"/>
          </p:cNvSpPr>
          <p:nvPr>
            <p:ph type="dt" sz="half" idx="10"/>
          </p:nvPr>
        </p:nvSpPr>
        <p:spPr/>
        <p:txBody>
          <a:bodyPr/>
          <a:lstStyle/>
          <a:p>
            <a:fld id="{295688D4-1B3C-4734-8DFE-F3F46B32746D}" type="datetimeFigureOut">
              <a:rPr lang="en-GB" smtClean="0"/>
              <a:t>01/09/2020</a:t>
            </a:fld>
            <a:endParaRPr lang="en-GB"/>
          </a:p>
        </p:txBody>
      </p:sp>
      <p:sp>
        <p:nvSpPr>
          <p:cNvPr id="5" name="Footer Placeholder 4">
            <a:extLst>
              <a:ext uri="{FF2B5EF4-FFF2-40B4-BE49-F238E27FC236}">
                <a16:creationId xmlns:a16="http://schemas.microsoft.com/office/drawing/2014/main" id="{93A42CCC-840B-48CF-A417-3DFAEAA82C0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5BF9ACF-7E00-4CC9-B9AB-458A94BAE3E8}"/>
              </a:ext>
            </a:extLst>
          </p:cNvPr>
          <p:cNvSpPr>
            <a:spLocks noGrp="1"/>
          </p:cNvSpPr>
          <p:nvPr>
            <p:ph type="sldNum" sz="quarter" idx="12"/>
          </p:nvPr>
        </p:nvSpPr>
        <p:spPr/>
        <p:txBody>
          <a:bodyPr/>
          <a:lstStyle/>
          <a:p>
            <a:fld id="{214E9ACD-80AC-4BD0-8ECD-E912E4CB0A91}" type="slidenum">
              <a:rPr lang="en-GB" smtClean="0"/>
              <a:t>‹#›</a:t>
            </a:fld>
            <a:endParaRPr lang="en-GB"/>
          </a:p>
        </p:txBody>
      </p:sp>
    </p:spTree>
    <p:extLst>
      <p:ext uri="{BB962C8B-B14F-4D97-AF65-F5344CB8AC3E}">
        <p14:creationId xmlns:p14="http://schemas.microsoft.com/office/powerpoint/2010/main" val="11358424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FDCB79-7F08-416C-8272-E4B9A8A59F6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9161E65-089B-420A-921C-C9E652EBB84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BEF0A5B6-0B51-4C62-93D1-D1B1B2ACF4B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B8313CF0-F508-47E1-AA1A-4E0D3A0D2F19}"/>
              </a:ext>
            </a:extLst>
          </p:cNvPr>
          <p:cNvSpPr>
            <a:spLocks noGrp="1"/>
          </p:cNvSpPr>
          <p:nvPr>
            <p:ph type="dt" sz="half" idx="10"/>
          </p:nvPr>
        </p:nvSpPr>
        <p:spPr/>
        <p:txBody>
          <a:bodyPr/>
          <a:lstStyle/>
          <a:p>
            <a:fld id="{295688D4-1B3C-4734-8DFE-F3F46B32746D}" type="datetimeFigureOut">
              <a:rPr lang="en-GB" smtClean="0"/>
              <a:t>01/09/2020</a:t>
            </a:fld>
            <a:endParaRPr lang="en-GB"/>
          </a:p>
        </p:txBody>
      </p:sp>
      <p:sp>
        <p:nvSpPr>
          <p:cNvPr id="6" name="Footer Placeholder 5">
            <a:extLst>
              <a:ext uri="{FF2B5EF4-FFF2-40B4-BE49-F238E27FC236}">
                <a16:creationId xmlns:a16="http://schemas.microsoft.com/office/drawing/2014/main" id="{BDC49AA0-0BA7-4D3E-9CEF-86B5F542C1B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C86DC6E-ABAD-4E71-AD56-DA01D2FA716D}"/>
              </a:ext>
            </a:extLst>
          </p:cNvPr>
          <p:cNvSpPr>
            <a:spLocks noGrp="1"/>
          </p:cNvSpPr>
          <p:nvPr>
            <p:ph type="sldNum" sz="quarter" idx="12"/>
          </p:nvPr>
        </p:nvSpPr>
        <p:spPr/>
        <p:txBody>
          <a:bodyPr/>
          <a:lstStyle/>
          <a:p>
            <a:fld id="{214E9ACD-80AC-4BD0-8ECD-E912E4CB0A91}" type="slidenum">
              <a:rPr lang="en-GB" smtClean="0"/>
              <a:t>‹#›</a:t>
            </a:fld>
            <a:endParaRPr lang="en-GB"/>
          </a:p>
        </p:txBody>
      </p:sp>
    </p:spTree>
    <p:extLst>
      <p:ext uri="{BB962C8B-B14F-4D97-AF65-F5344CB8AC3E}">
        <p14:creationId xmlns:p14="http://schemas.microsoft.com/office/powerpoint/2010/main" val="12624876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2579E5-033F-4A81-800A-F88A37F913EC}"/>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1687886-A5D0-4057-B957-EB36F4433CD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E2A172E-54E1-4999-B21D-61C6E5EF934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FB996106-8557-4183-AD73-A3EF4BDEC5D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7BB3F52-E52C-4511-BE69-E335DC6C31E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D606359B-CEBF-445B-9B6A-5CFA47409805}"/>
              </a:ext>
            </a:extLst>
          </p:cNvPr>
          <p:cNvSpPr>
            <a:spLocks noGrp="1"/>
          </p:cNvSpPr>
          <p:nvPr>
            <p:ph type="dt" sz="half" idx="10"/>
          </p:nvPr>
        </p:nvSpPr>
        <p:spPr/>
        <p:txBody>
          <a:bodyPr/>
          <a:lstStyle/>
          <a:p>
            <a:fld id="{295688D4-1B3C-4734-8DFE-F3F46B32746D}" type="datetimeFigureOut">
              <a:rPr lang="en-GB" smtClean="0"/>
              <a:t>01/09/2020</a:t>
            </a:fld>
            <a:endParaRPr lang="en-GB"/>
          </a:p>
        </p:txBody>
      </p:sp>
      <p:sp>
        <p:nvSpPr>
          <p:cNvPr id="8" name="Footer Placeholder 7">
            <a:extLst>
              <a:ext uri="{FF2B5EF4-FFF2-40B4-BE49-F238E27FC236}">
                <a16:creationId xmlns:a16="http://schemas.microsoft.com/office/drawing/2014/main" id="{B33468C7-1B5F-4D8D-9B7C-472B4234C901}"/>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88D824AC-040A-4FA1-B4DB-65ECB72FA1FD}"/>
              </a:ext>
            </a:extLst>
          </p:cNvPr>
          <p:cNvSpPr>
            <a:spLocks noGrp="1"/>
          </p:cNvSpPr>
          <p:nvPr>
            <p:ph type="sldNum" sz="quarter" idx="12"/>
          </p:nvPr>
        </p:nvSpPr>
        <p:spPr/>
        <p:txBody>
          <a:bodyPr/>
          <a:lstStyle/>
          <a:p>
            <a:fld id="{214E9ACD-80AC-4BD0-8ECD-E912E4CB0A91}" type="slidenum">
              <a:rPr lang="en-GB" smtClean="0"/>
              <a:t>‹#›</a:t>
            </a:fld>
            <a:endParaRPr lang="en-GB"/>
          </a:p>
        </p:txBody>
      </p:sp>
    </p:spTree>
    <p:extLst>
      <p:ext uri="{BB962C8B-B14F-4D97-AF65-F5344CB8AC3E}">
        <p14:creationId xmlns:p14="http://schemas.microsoft.com/office/powerpoint/2010/main" val="11250616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24B7AA-86A7-4113-8D7C-A0DC205049DE}"/>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9BD5971-37DE-453D-B526-A74C5BFC4D97}"/>
              </a:ext>
            </a:extLst>
          </p:cNvPr>
          <p:cNvSpPr>
            <a:spLocks noGrp="1"/>
          </p:cNvSpPr>
          <p:nvPr>
            <p:ph type="dt" sz="half" idx="10"/>
          </p:nvPr>
        </p:nvSpPr>
        <p:spPr/>
        <p:txBody>
          <a:bodyPr/>
          <a:lstStyle/>
          <a:p>
            <a:fld id="{295688D4-1B3C-4734-8DFE-F3F46B32746D}" type="datetimeFigureOut">
              <a:rPr lang="en-GB" smtClean="0"/>
              <a:t>01/09/2020</a:t>
            </a:fld>
            <a:endParaRPr lang="en-GB"/>
          </a:p>
        </p:txBody>
      </p:sp>
      <p:sp>
        <p:nvSpPr>
          <p:cNvPr id="4" name="Footer Placeholder 3">
            <a:extLst>
              <a:ext uri="{FF2B5EF4-FFF2-40B4-BE49-F238E27FC236}">
                <a16:creationId xmlns:a16="http://schemas.microsoft.com/office/drawing/2014/main" id="{178100FC-038A-4999-94F0-B98EE55355EE}"/>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6C6F0DC8-DED9-44E4-BED6-187C9472A1F0}"/>
              </a:ext>
            </a:extLst>
          </p:cNvPr>
          <p:cNvSpPr>
            <a:spLocks noGrp="1"/>
          </p:cNvSpPr>
          <p:nvPr>
            <p:ph type="sldNum" sz="quarter" idx="12"/>
          </p:nvPr>
        </p:nvSpPr>
        <p:spPr/>
        <p:txBody>
          <a:bodyPr/>
          <a:lstStyle/>
          <a:p>
            <a:fld id="{214E9ACD-80AC-4BD0-8ECD-E912E4CB0A91}" type="slidenum">
              <a:rPr lang="en-GB" smtClean="0"/>
              <a:t>‹#›</a:t>
            </a:fld>
            <a:endParaRPr lang="en-GB"/>
          </a:p>
        </p:txBody>
      </p:sp>
    </p:spTree>
    <p:extLst>
      <p:ext uri="{BB962C8B-B14F-4D97-AF65-F5344CB8AC3E}">
        <p14:creationId xmlns:p14="http://schemas.microsoft.com/office/powerpoint/2010/main" val="4507673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9B87DEF-266E-4E7D-A602-1CEFCA277F27}"/>
              </a:ext>
            </a:extLst>
          </p:cNvPr>
          <p:cNvSpPr>
            <a:spLocks noGrp="1"/>
          </p:cNvSpPr>
          <p:nvPr>
            <p:ph type="dt" sz="half" idx="10"/>
          </p:nvPr>
        </p:nvSpPr>
        <p:spPr/>
        <p:txBody>
          <a:bodyPr/>
          <a:lstStyle/>
          <a:p>
            <a:fld id="{295688D4-1B3C-4734-8DFE-F3F46B32746D}" type="datetimeFigureOut">
              <a:rPr lang="en-GB" smtClean="0"/>
              <a:t>01/09/2020</a:t>
            </a:fld>
            <a:endParaRPr lang="en-GB"/>
          </a:p>
        </p:txBody>
      </p:sp>
      <p:sp>
        <p:nvSpPr>
          <p:cNvPr id="3" name="Footer Placeholder 2">
            <a:extLst>
              <a:ext uri="{FF2B5EF4-FFF2-40B4-BE49-F238E27FC236}">
                <a16:creationId xmlns:a16="http://schemas.microsoft.com/office/drawing/2014/main" id="{A4D321B7-4B2D-4CB9-B741-8F55661D4F4D}"/>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5BF14F53-2A3C-4806-AF31-AD54CE0576EE}"/>
              </a:ext>
            </a:extLst>
          </p:cNvPr>
          <p:cNvSpPr>
            <a:spLocks noGrp="1"/>
          </p:cNvSpPr>
          <p:nvPr>
            <p:ph type="sldNum" sz="quarter" idx="12"/>
          </p:nvPr>
        </p:nvSpPr>
        <p:spPr/>
        <p:txBody>
          <a:bodyPr/>
          <a:lstStyle/>
          <a:p>
            <a:fld id="{214E9ACD-80AC-4BD0-8ECD-E912E4CB0A91}" type="slidenum">
              <a:rPr lang="en-GB" smtClean="0"/>
              <a:t>‹#›</a:t>
            </a:fld>
            <a:endParaRPr lang="en-GB"/>
          </a:p>
        </p:txBody>
      </p:sp>
    </p:spTree>
    <p:extLst>
      <p:ext uri="{BB962C8B-B14F-4D97-AF65-F5344CB8AC3E}">
        <p14:creationId xmlns:p14="http://schemas.microsoft.com/office/powerpoint/2010/main" val="28853731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BE4CC5-0AD5-4028-B87D-A89B134BABA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3863616C-9D86-477A-B0A3-ED207330963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09F37B6E-9761-49FB-99C6-EADBE9EFAE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F5EA7B7-E69C-4E49-9275-06FC7401DA58}"/>
              </a:ext>
            </a:extLst>
          </p:cNvPr>
          <p:cNvSpPr>
            <a:spLocks noGrp="1"/>
          </p:cNvSpPr>
          <p:nvPr>
            <p:ph type="dt" sz="half" idx="10"/>
          </p:nvPr>
        </p:nvSpPr>
        <p:spPr/>
        <p:txBody>
          <a:bodyPr/>
          <a:lstStyle/>
          <a:p>
            <a:fld id="{295688D4-1B3C-4734-8DFE-F3F46B32746D}" type="datetimeFigureOut">
              <a:rPr lang="en-GB" smtClean="0"/>
              <a:t>01/09/2020</a:t>
            </a:fld>
            <a:endParaRPr lang="en-GB"/>
          </a:p>
        </p:txBody>
      </p:sp>
      <p:sp>
        <p:nvSpPr>
          <p:cNvPr id="6" name="Footer Placeholder 5">
            <a:extLst>
              <a:ext uri="{FF2B5EF4-FFF2-40B4-BE49-F238E27FC236}">
                <a16:creationId xmlns:a16="http://schemas.microsoft.com/office/drawing/2014/main" id="{0644E71E-2E04-429C-9FAF-A7246E1F7D2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B4B0CC3-73F9-4D41-B9B4-190BF95EE592}"/>
              </a:ext>
            </a:extLst>
          </p:cNvPr>
          <p:cNvSpPr>
            <a:spLocks noGrp="1"/>
          </p:cNvSpPr>
          <p:nvPr>
            <p:ph type="sldNum" sz="quarter" idx="12"/>
          </p:nvPr>
        </p:nvSpPr>
        <p:spPr/>
        <p:txBody>
          <a:bodyPr/>
          <a:lstStyle/>
          <a:p>
            <a:fld id="{214E9ACD-80AC-4BD0-8ECD-E912E4CB0A91}" type="slidenum">
              <a:rPr lang="en-GB" smtClean="0"/>
              <a:t>‹#›</a:t>
            </a:fld>
            <a:endParaRPr lang="en-GB"/>
          </a:p>
        </p:txBody>
      </p:sp>
    </p:spTree>
    <p:extLst>
      <p:ext uri="{BB962C8B-B14F-4D97-AF65-F5344CB8AC3E}">
        <p14:creationId xmlns:p14="http://schemas.microsoft.com/office/powerpoint/2010/main" val="10857796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1C18D0-6A78-4100-98EC-EB6AF816678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C99E9C6F-EED6-4298-9030-45D72DCAC59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75B04BE3-0182-4056-A0EC-E800706CC4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2E1F94A-2B64-4D45-8923-C8EC359EA9D9}"/>
              </a:ext>
            </a:extLst>
          </p:cNvPr>
          <p:cNvSpPr>
            <a:spLocks noGrp="1"/>
          </p:cNvSpPr>
          <p:nvPr>
            <p:ph type="dt" sz="half" idx="10"/>
          </p:nvPr>
        </p:nvSpPr>
        <p:spPr/>
        <p:txBody>
          <a:bodyPr/>
          <a:lstStyle/>
          <a:p>
            <a:fld id="{295688D4-1B3C-4734-8DFE-F3F46B32746D}" type="datetimeFigureOut">
              <a:rPr lang="en-GB" smtClean="0"/>
              <a:t>01/09/2020</a:t>
            </a:fld>
            <a:endParaRPr lang="en-GB"/>
          </a:p>
        </p:txBody>
      </p:sp>
      <p:sp>
        <p:nvSpPr>
          <p:cNvPr id="6" name="Footer Placeholder 5">
            <a:extLst>
              <a:ext uri="{FF2B5EF4-FFF2-40B4-BE49-F238E27FC236}">
                <a16:creationId xmlns:a16="http://schemas.microsoft.com/office/drawing/2014/main" id="{911471B8-63EF-428D-853C-2C005EBB8B8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F951308-DA82-4C98-BB07-C64B0E4EBC3C}"/>
              </a:ext>
            </a:extLst>
          </p:cNvPr>
          <p:cNvSpPr>
            <a:spLocks noGrp="1"/>
          </p:cNvSpPr>
          <p:nvPr>
            <p:ph type="sldNum" sz="quarter" idx="12"/>
          </p:nvPr>
        </p:nvSpPr>
        <p:spPr/>
        <p:txBody>
          <a:bodyPr/>
          <a:lstStyle/>
          <a:p>
            <a:fld id="{214E9ACD-80AC-4BD0-8ECD-E912E4CB0A91}" type="slidenum">
              <a:rPr lang="en-GB" smtClean="0"/>
              <a:t>‹#›</a:t>
            </a:fld>
            <a:endParaRPr lang="en-GB"/>
          </a:p>
        </p:txBody>
      </p:sp>
    </p:spTree>
    <p:extLst>
      <p:ext uri="{BB962C8B-B14F-4D97-AF65-F5344CB8AC3E}">
        <p14:creationId xmlns:p14="http://schemas.microsoft.com/office/powerpoint/2010/main" val="34698813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3D9"/>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60D8CBD-C98F-468E-B474-821CD9843D5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2BDEC30-4351-4C7D-9E45-4E0C4F8B4FA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AA52D53-E343-4EEA-8F3C-6077D8BCF94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95688D4-1B3C-4734-8DFE-F3F46B32746D}" type="datetimeFigureOut">
              <a:rPr lang="en-GB" smtClean="0"/>
              <a:t>01/09/2020</a:t>
            </a:fld>
            <a:endParaRPr lang="en-GB"/>
          </a:p>
        </p:txBody>
      </p:sp>
      <p:sp>
        <p:nvSpPr>
          <p:cNvPr id="5" name="Footer Placeholder 4">
            <a:extLst>
              <a:ext uri="{FF2B5EF4-FFF2-40B4-BE49-F238E27FC236}">
                <a16:creationId xmlns:a16="http://schemas.microsoft.com/office/drawing/2014/main" id="{ACFB0814-2BD6-40BF-BC29-D2698D22DD6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3F501490-70FC-47BC-8FAE-1438439861D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14E9ACD-80AC-4BD0-8ECD-E912E4CB0A91}" type="slidenum">
              <a:rPr lang="en-GB" smtClean="0"/>
              <a:t>‹#›</a:t>
            </a:fld>
            <a:endParaRPr lang="en-GB"/>
          </a:p>
        </p:txBody>
      </p:sp>
    </p:spTree>
    <p:extLst>
      <p:ext uri="{BB962C8B-B14F-4D97-AF65-F5344CB8AC3E}">
        <p14:creationId xmlns:p14="http://schemas.microsoft.com/office/powerpoint/2010/main" val="17420629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20.gif"/><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1.jpg"/><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10.jpeg"/><Relationship Id="rId5" Type="http://schemas.microsoft.com/office/2007/relationships/hdphoto" Target="../media/hdphoto2.wdp"/><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3D9"/>
        </a:solidFill>
        <a:effectLst/>
      </p:bgPr>
    </p:bg>
    <p:spTree>
      <p:nvGrpSpPr>
        <p:cNvPr id="1" name=""/>
        <p:cNvGrpSpPr/>
        <p:nvPr/>
      </p:nvGrpSpPr>
      <p:grpSpPr>
        <a:xfrm>
          <a:off x="0" y="0"/>
          <a:ext cx="0" cy="0"/>
          <a:chOff x="0" y="0"/>
          <a:chExt cx="0" cy="0"/>
        </a:xfrm>
      </p:grpSpPr>
      <p:sp useBgFill="1">
        <p:nvSpPr>
          <p:cNvPr id="1028" name="Rectangle 70">
            <a:extLst>
              <a:ext uri="{FF2B5EF4-FFF2-40B4-BE49-F238E27FC236}">
                <a16:creationId xmlns:a16="http://schemas.microsoft.com/office/drawing/2014/main" id="{C1A1C5D3-C053-4EE9-BE1A-419B6E27CC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29" name="Rectangle 72">
            <a:extLst>
              <a:ext uri="{FF2B5EF4-FFF2-40B4-BE49-F238E27FC236}">
                <a16:creationId xmlns:a16="http://schemas.microsoft.com/office/drawing/2014/main" id="{A3473CF9-37EB-43E7-89EF-D2D1C53D1D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03615" y="221673"/>
            <a:ext cx="8384770" cy="1332634"/>
          </a:xfrm>
          <a:prstGeom prst="rect">
            <a:avLst/>
          </a:prstGeom>
          <a:ln w="12700">
            <a:solidFill>
              <a:srgbClr val="E1E1E1"/>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5" name="Rectangle: Rounded Corners 74">
            <a:extLst>
              <a:ext uri="{FF2B5EF4-FFF2-40B4-BE49-F238E27FC236}">
                <a16:creationId xmlns:a16="http://schemas.microsoft.com/office/drawing/2014/main" id="{586B4EF9-43BA-4655-A6FF-1D8E21574C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83110" y="1211407"/>
            <a:ext cx="7225780"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9" name="Picture 8" descr="A picture containing drawing, food&#10;&#10;Description automatically generated">
            <a:extLst>
              <a:ext uri="{FF2B5EF4-FFF2-40B4-BE49-F238E27FC236}">
                <a16:creationId xmlns:a16="http://schemas.microsoft.com/office/drawing/2014/main" id="{23C74FB3-094D-4FCA-8503-D942F7D0EBE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2692" r="40166"/>
          <a:stretch/>
        </p:blipFill>
        <p:spPr bwMode="auto">
          <a:xfrm>
            <a:off x="381000" y="2133600"/>
            <a:ext cx="4178300" cy="4064000"/>
          </a:xfrm>
          <a:prstGeom prst="rect">
            <a:avLst/>
          </a:prstGeom>
          <a:extLst>
            <a:ext uri="{53640926-AAD7-44D8-BBD7-CCE9431645EC}">
              <a14:shadowObscured xmlns:a14="http://schemas.microsoft.com/office/drawing/2010/main"/>
            </a:ext>
          </a:extLst>
        </p:spPr>
      </p:pic>
      <p:pic>
        <p:nvPicPr>
          <p:cNvPr id="7" name="Picture 6" descr="A picture containing text, primate&#10;&#10;Description automatically generated">
            <a:extLst>
              <a:ext uri="{FF2B5EF4-FFF2-40B4-BE49-F238E27FC236}">
                <a16:creationId xmlns:a16="http://schemas.microsoft.com/office/drawing/2014/main" id="{9668B6A1-57D7-4999-A2B9-85D3203B9378}"/>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t="1433" r="-6" b="-6"/>
          <a:stretch/>
        </p:blipFill>
        <p:spPr>
          <a:xfrm>
            <a:off x="7632700" y="2129703"/>
            <a:ext cx="4559300" cy="4064000"/>
          </a:xfrm>
          <a:prstGeom prst="rect">
            <a:avLst/>
          </a:prstGeom>
        </p:spPr>
      </p:pic>
      <p:pic>
        <p:nvPicPr>
          <p:cNvPr id="1026" name="Picture 2">
            <a:extLst>
              <a:ext uri="{FF2B5EF4-FFF2-40B4-BE49-F238E27FC236}">
                <a16:creationId xmlns:a16="http://schemas.microsoft.com/office/drawing/2014/main" id="{876B1B1E-E0DB-4594-88A1-593F2D135F7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4919" b="14062"/>
          <a:stretch/>
        </p:blipFill>
        <p:spPr bwMode="auto">
          <a:xfrm>
            <a:off x="4838700" y="2129703"/>
            <a:ext cx="2514600" cy="1498600"/>
          </a:xfrm>
          <a:prstGeom prst="rect">
            <a:avLst/>
          </a:prstGeom>
          <a:extLst>
            <a:ext uri="{909E8E84-426E-40DD-AFC4-6F175D3DCCD1}">
              <a14:hiddenFill xmlns:a14="http://schemas.microsoft.com/office/drawing/2010/main">
                <a:solidFill>
                  <a:srgbClr val="FFFFFF"/>
                </a:solidFill>
              </a14:hiddenFill>
            </a:ext>
          </a:extLst>
        </p:spPr>
      </p:pic>
      <p:pic>
        <p:nvPicPr>
          <p:cNvPr id="5" name="Picture 8" descr="https://emotionsblog.history.qmul.ac.uk/wp-content/uploads/2019/05/worried-200x300.jpg">
            <a:extLst>
              <a:ext uri="{FF2B5EF4-FFF2-40B4-BE49-F238E27FC236}">
                <a16:creationId xmlns:a16="http://schemas.microsoft.com/office/drawing/2014/main" id="{EEA2A455-86E1-4FFB-9E5A-CB39E6ABDA24}"/>
              </a:ext>
            </a:extLst>
          </p:cNvPr>
          <p:cNvPicPr>
            <a:picLocks noChangeAspect="1" noChangeArrowheads="1"/>
          </p:cNvPicPr>
          <p:nvPr/>
        </p:nvPicPr>
        <p:blipFill rotWithShape="1">
          <a:blip r:embed="rId6">
            <a:extLst>
              <a:ext uri="{28A0092B-C50C-407E-A947-70E740481C1C}">
                <a14:useLocalDpi xmlns:a14="http://schemas.microsoft.com/office/drawing/2010/main"/>
              </a:ext>
            </a:extLst>
          </a:blip>
          <a:srcRect t="13324" b="20707"/>
          <a:stretch/>
        </p:blipFill>
        <p:spPr bwMode="auto">
          <a:xfrm>
            <a:off x="4809836" y="3721100"/>
            <a:ext cx="2514600" cy="2476500"/>
          </a:xfrm>
          <a:prstGeom prst="rect">
            <a:avLst/>
          </a:prstGeom>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400038B9-1377-4DB3-9EA2-82EEB7BE176A}"/>
              </a:ext>
            </a:extLst>
          </p:cNvPr>
          <p:cNvSpPr>
            <a:spLocks noGrp="1"/>
          </p:cNvSpPr>
          <p:nvPr>
            <p:ph type="ctrTitle"/>
          </p:nvPr>
        </p:nvSpPr>
        <p:spPr>
          <a:xfrm>
            <a:off x="2103121" y="310343"/>
            <a:ext cx="7985759" cy="868823"/>
          </a:xfrm>
        </p:spPr>
        <p:txBody>
          <a:bodyPr anchor="ctr">
            <a:normAutofit/>
          </a:bodyPr>
          <a:lstStyle/>
          <a:p>
            <a:r>
              <a:rPr lang="en-GB" sz="3700" dirty="0">
                <a:latin typeface="Tahoma" panose="020B0604030504040204" pitchFamily="34" charset="0"/>
                <a:ea typeface="Tahoma" panose="020B0604030504040204" pitchFamily="34" charset="0"/>
                <a:cs typeface="Tahoma" panose="020B0604030504040204" pitchFamily="34" charset="0"/>
              </a:rPr>
              <a:t>Welcome to </a:t>
            </a:r>
            <a:r>
              <a:rPr lang="en-GB" sz="3700" b="1" dirty="0">
                <a:latin typeface="Tahoma" panose="020B0604030504040204" pitchFamily="34" charset="0"/>
                <a:ea typeface="Tahoma" panose="020B0604030504040204" pitchFamily="34" charset="0"/>
                <a:cs typeface="Tahoma" panose="020B0604030504040204" pitchFamily="34" charset="0"/>
              </a:rPr>
              <a:t>Developing Emotions!</a:t>
            </a:r>
          </a:p>
        </p:txBody>
      </p:sp>
      <p:sp>
        <p:nvSpPr>
          <p:cNvPr id="8" name="Subtitle 7">
            <a:extLst>
              <a:ext uri="{FF2B5EF4-FFF2-40B4-BE49-F238E27FC236}">
                <a16:creationId xmlns:a16="http://schemas.microsoft.com/office/drawing/2014/main" id="{5FC941F8-5A23-4333-B627-996EC9770653}"/>
              </a:ext>
            </a:extLst>
          </p:cNvPr>
          <p:cNvSpPr>
            <a:spLocks noGrp="1"/>
          </p:cNvSpPr>
          <p:nvPr>
            <p:ph type="subTitle" idx="1"/>
          </p:nvPr>
        </p:nvSpPr>
        <p:spPr>
          <a:xfrm>
            <a:off x="2615738" y="1263807"/>
            <a:ext cx="6960524" cy="598516"/>
          </a:xfrm>
        </p:spPr>
        <p:txBody>
          <a:bodyPr anchor="ctr">
            <a:normAutofit/>
          </a:bodyPr>
          <a:lstStyle/>
          <a:p>
            <a:r>
              <a:rPr lang="en-GB" sz="2000" dirty="0">
                <a:solidFill>
                  <a:schemeClr val="bg1"/>
                </a:solidFill>
              </a:rPr>
              <a:t>A Series of Lessons about Feelings and Emotions</a:t>
            </a:r>
          </a:p>
        </p:txBody>
      </p:sp>
    </p:spTree>
    <p:extLst>
      <p:ext uri="{BB962C8B-B14F-4D97-AF65-F5344CB8AC3E}">
        <p14:creationId xmlns:p14="http://schemas.microsoft.com/office/powerpoint/2010/main" val="4268687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EEA9E0D-EDCF-4469-94D3-D547E49B554B}"/>
              </a:ext>
            </a:extLst>
          </p:cNvPr>
          <p:cNvSpPr>
            <a:spLocks noGrp="1"/>
          </p:cNvSpPr>
          <p:nvPr>
            <p:ph idx="1"/>
          </p:nvPr>
        </p:nvSpPr>
        <p:spPr>
          <a:xfrm>
            <a:off x="838200" y="1253331"/>
            <a:ext cx="10515600" cy="4351338"/>
          </a:xfrm>
          <a:solidFill>
            <a:schemeClr val="accent5">
              <a:lumMod val="40000"/>
              <a:lumOff val="60000"/>
            </a:schemeClr>
          </a:solidFill>
          <a:ln>
            <a:solidFill>
              <a:srgbClr val="002060"/>
            </a:solidFill>
          </a:ln>
        </p:spPr>
        <p:txBody>
          <a:bodyPr>
            <a:normAutofit fontScale="92500"/>
          </a:bodyPr>
          <a:lstStyle/>
          <a:p>
            <a:pPr marL="0" lvl="0" indent="0" algn="ctr">
              <a:lnSpc>
                <a:spcPct val="120000"/>
              </a:lnSpc>
              <a:buNone/>
            </a:pPr>
            <a:r>
              <a:rPr lang="en-GB" sz="4400" dirty="0">
                <a:solidFill>
                  <a:srgbClr val="002060"/>
                </a:solidFill>
                <a:latin typeface="Tahoma" panose="020B0604030504040204" pitchFamily="34" charset="0"/>
                <a:ea typeface="Tahoma" panose="020B0604030504040204" pitchFamily="34" charset="0"/>
                <a:cs typeface="Tahoma" panose="020B0604030504040204" pitchFamily="34" charset="0"/>
              </a:rPr>
              <a:t>Can you think of any other kinds of everyday worry?</a:t>
            </a:r>
          </a:p>
          <a:p>
            <a:pPr marL="0" indent="0" algn="ctr">
              <a:lnSpc>
                <a:spcPct val="120000"/>
              </a:lnSpc>
              <a:buNone/>
            </a:pPr>
            <a:endParaRPr lang="en-GB" sz="4400" dirty="0">
              <a:solidFill>
                <a:srgbClr val="002060"/>
              </a:solidFill>
              <a:latin typeface="Tahoma" panose="020B0604030504040204" pitchFamily="34" charset="0"/>
              <a:ea typeface="Tahoma" panose="020B0604030504040204" pitchFamily="34" charset="0"/>
              <a:cs typeface="Tahoma" panose="020B0604030504040204" pitchFamily="34" charset="0"/>
            </a:endParaRPr>
          </a:p>
          <a:p>
            <a:pPr marL="0" indent="0" algn="ctr">
              <a:lnSpc>
                <a:spcPct val="120000"/>
              </a:lnSpc>
              <a:buNone/>
            </a:pPr>
            <a:r>
              <a:rPr lang="en-GB" sz="4400" b="1" dirty="0">
                <a:solidFill>
                  <a:srgbClr val="002060"/>
                </a:solidFill>
                <a:latin typeface="Tahoma" panose="020B0604030504040204" pitchFamily="34" charset="0"/>
                <a:ea typeface="Tahoma" panose="020B0604030504040204" pitchFamily="34" charset="0"/>
                <a:cs typeface="Tahoma" panose="020B0604030504040204" pitchFamily="34" charset="0"/>
              </a:rPr>
              <a:t>Write 3 examples of everyday worries in the space on page 9 of your book.</a:t>
            </a:r>
          </a:p>
        </p:txBody>
      </p:sp>
    </p:spTree>
    <p:extLst>
      <p:ext uri="{BB962C8B-B14F-4D97-AF65-F5344CB8AC3E}">
        <p14:creationId xmlns:p14="http://schemas.microsoft.com/office/powerpoint/2010/main" val="33656472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82464DC8-2B82-4EAA-A41D-4159F86335C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 b="8640"/>
          <a:stretch/>
        </p:blipFill>
        <p:spPr bwMode="auto">
          <a:xfrm>
            <a:off x="20" y="10"/>
            <a:ext cx="5234499" cy="6210619"/>
          </a:xfrm>
          <a:custGeom>
            <a:avLst/>
            <a:gdLst/>
            <a:ahLst/>
            <a:cxnLst/>
            <a:rect l="l" t="t" r="r" b="b"/>
            <a:pathLst>
              <a:path w="5234519" h="6210629">
                <a:moveTo>
                  <a:pt x="1082595" y="0"/>
                </a:moveTo>
                <a:lnTo>
                  <a:pt x="3027450" y="0"/>
                </a:lnTo>
                <a:lnTo>
                  <a:pt x="3291029" y="96471"/>
                </a:lnTo>
                <a:cubicBezTo>
                  <a:pt x="4433137" y="579542"/>
                  <a:pt x="5234519" y="1710443"/>
                  <a:pt x="5234519" y="3028517"/>
                </a:cubicBezTo>
                <a:cubicBezTo>
                  <a:pt x="5234519" y="4785949"/>
                  <a:pt x="3809839" y="6210629"/>
                  <a:pt x="2052407" y="6210629"/>
                </a:cubicBezTo>
                <a:cubicBezTo>
                  <a:pt x="1283531" y="6210629"/>
                  <a:pt x="578345" y="5937936"/>
                  <a:pt x="28288" y="5483989"/>
                </a:cubicBezTo>
                <a:lnTo>
                  <a:pt x="0" y="5458279"/>
                </a:lnTo>
                <a:lnTo>
                  <a:pt x="0" y="598754"/>
                </a:lnTo>
                <a:lnTo>
                  <a:pt x="28288" y="573044"/>
                </a:lnTo>
                <a:cubicBezTo>
                  <a:pt x="303317" y="346070"/>
                  <a:pt x="617127" y="164410"/>
                  <a:pt x="958290" y="39494"/>
                </a:cubicBezTo>
                <a:close/>
              </a:path>
            </a:pathLst>
          </a:cu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DA313406-814B-497D-A007-B88CB7E121C5}"/>
              </a:ext>
            </a:extLst>
          </p:cNvPr>
          <p:cNvSpPr>
            <a:spLocks noGrp="1"/>
          </p:cNvSpPr>
          <p:nvPr>
            <p:ph type="title"/>
          </p:nvPr>
        </p:nvSpPr>
        <p:spPr/>
        <p:txBody>
          <a:bodyPr/>
          <a:lstStyle/>
          <a:p>
            <a:endParaRPr lang="en-GB"/>
          </a:p>
        </p:txBody>
      </p:sp>
      <p:sp>
        <p:nvSpPr>
          <p:cNvPr id="5" name="Rectangle 4">
            <a:extLst>
              <a:ext uri="{FF2B5EF4-FFF2-40B4-BE49-F238E27FC236}">
                <a16:creationId xmlns:a16="http://schemas.microsoft.com/office/drawing/2014/main" id="{40FAAAD5-4F6A-4AA3-BFE9-724DC6B0ACDA}"/>
              </a:ext>
            </a:extLst>
          </p:cNvPr>
          <p:cNvSpPr/>
          <p:nvPr/>
        </p:nvSpPr>
        <p:spPr>
          <a:xfrm>
            <a:off x="5512847" y="2090172"/>
            <a:ext cx="6190592" cy="2677656"/>
          </a:xfrm>
          <a:prstGeom prst="rect">
            <a:avLst/>
          </a:prstGeom>
        </p:spPr>
        <p:txBody>
          <a:bodyPr wrap="square">
            <a:spAutoFit/>
          </a:bodyPr>
          <a:lstStyle/>
          <a:p>
            <a:r>
              <a:rPr lang="en-US" sz="2400" dirty="0">
                <a:solidFill>
                  <a:srgbClr val="CCCCFF"/>
                </a:solidFill>
                <a:latin typeface="Tahoma" panose="020B0604030504040204" pitchFamily="34" charset="0"/>
                <a:ea typeface="Tahoma" panose="020B0604030504040204" pitchFamily="34" charset="0"/>
                <a:cs typeface="Tahoma" panose="020B0604030504040204" pitchFamily="34" charset="0"/>
              </a:rPr>
              <a:t>Although we feel like our worries are </a:t>
            </a:r>
            <a:r>
              <a:rPr lang="en-US" sz="2400" b="1" dirty="0">
                <a:solidFill>
                  <a:srgbClr val="CCCCFF"/>
                </a:solidFill>
                <a:latin typeface="Tahoma" panose="020B0604030504040204" pitchFamily="34" charset="0"/>
                <a:ea typeface="Tahoma" panose="020B0604030504040204" pitchFamily="34" charset="0"/>
                <a:cs typeface="Tahoma" panose="020B0604030504040204" pitchFamily="34" charset="0"/>
              </a:rPr>
              <a:t>inside</a:t>
            </a:r>
            <a:r>
              <a:rPr lang="en-US" sz="2400" dirty="0">
                <a:solidFill>
                  <a:srgbClr val="CCCCFF"/>
                </a:solidFill>
                <a:latin typeface="Tahoma" panose="020B0604030504040204" pitchFamily="34" charset="0"/>
                <a:ea typeface="Tahoma" panose="020B0604030504040204" pitchFamily="34" charset="0"/>
                <a:cs typeface="Tahoma" panose="020B0604030504040204" pitchFamily="34" charset="0"/>
              </a:rPr>
              <a:t> us, they are often a reaction to what’s going on </a:t>
            </a:r>
            <a:r>
              <a:rPr lang="en-US" sz="2400" b="1" dirty="0">
                <a:solidFill>
                  <a:srgbClr val="CCCCFF"/>
                </a:solidFill>
                <a:latin typeface="Tahoma" panose="020B0604030504040204" pitchFamily="34" charset="0"/>
                <a:ea typeface="Tahoma" panose="020B0604030504040204" pitchFamily="34" charset="0"/>
                <a:cs typeface="Tahoma" panose="020B0604030504040204" pitchFamily="34" charset="0"/>
              </a:rPr>
              <a:t>in the world around us</a:t>
            </a:r>
            <a:r>
              <a:rPr lang="en-US" sz="2400" dirty="0">
                <a:solidFill>
                  <a:srgbClr val="CCCCFF"/>
                </a:solidFill>
                <a:latin typeface="Tahoma" panose="020B0604030504040204" pitchFamily="34" charset="0"/>
                <a:ea typeface="Tahoma" panose="020B0604030504040204" pitchFamily="34" charset="0"/>
                <a:cs typeface="Tahoma" panose="020B0604030504040204" pitchFamily="34" charset="0"/>
              </a:rPr>
              <a:t>. </a:t>
            </a:r>
          </a:p>
          <a:p>
            <a:endParaRPr lang="en-US" sz="2400" dirty="0">
              <a:solidFill>
                <a:srgbClr val="CCCCFF"/>
              </a:solidFill>
              <a:latin typeface="Tahoma" panose="020B0604030504040204" pitchFamily="34" charset="0"/>
              <a:ea typeface="Tahoma" panose="020B0604030504040204" pitchFamily="34" charset="0"/>
              <a:cs typeface="Tahoma" panose="020B0604030504040204" pitchFamily="34" charset="0"/>
            </a:endParaRPr>
          </a:p>
          <a:p>
            <a:r>
              <a:rPr lang="en-US" sz="2400" dirty="0">
                <a:solidFill>
                  <a:srgbClr val="CCCCFF"/>
                </a:solidFill>
                <a:latin typeface="Tahoma" panose="020B0604030504040204" pitchFamily="34" charset="0"/>
                <a:ea typeface="Tahoma" panose="020B0604030504040204" pitchFamily="34" charset="0"/>
                <a:cs typeface="Tahoma" panose="020B0604030504040204" pitchFamily="34" charset="0"/>
              </a:rPr>
              <a:t>What kind of events or situations might make people worried?</a:t>
            </a:r>
          </a:p>
          <a:p>
            <a:endParaRPr lang="en-US" sz="2400" dirty="0">
              <a:solidFill>
                <a:srgbClr val="CCCCFF"/>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175087033"/>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 calcmode="lin" valueType="num">
                                      <p:cBhvr additive="base">
                                        <p:cTn id="13"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66B332A4-D438-4773-A77F-5ED49A448D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53768" y="0"/>
            <a:ext cx="8284464" cy="6858000"/>
          </a:xfrm>
          <a:custGeom>
            <a:avLst/>
            <a:gdLst>
              <a:gd name="connsiteX0" fmla="*/ 1818109 w 8284464"/>
              <a:gd name="connsiteY0" fmla="*/ 0 h 6858000"/>
              <a:gd name="connsiteX1" fmla="*/ 6466355 w 8284464"/>
              <a:gd name="connsiteY1" fmla="*/ 0 h 6858000"/>
              <a:gd name="connsiteX2" fmla="*/ 6620596 w 8284464"/>
              <a:gd name="connsiteY2" fmla="*/ 109683 h 6858000"/>
              <a:gd name="connsiteX3" fmla="*/ 8284464 w 8284464"/>
              <a:gd name="connsiteY3" fmla="*/ 3429000 h 6858000"/>
              <a:gd name="connsiteX4" fmla="*/ 6620596 w 8284464"/>
              <a:gd name="connsiteY4" fmla="*/ 6748318 h 6858000"/>
              <a:gd name="connsiteX5" fmla="*/ 6466355 w 8284464"/>
              <a:gd name="connsiteY5" fmla="*/ 6858000 h 6858000"/>
              <a:gd name="connsiteX6" fmla="*/ 1818109 w 8284464"/>
              <a:gd name="connsiteY6" fmla="*/ 6858000 h 6858000"/>
              <a:gd name="connsiteX7" fmla="*/ 1663869 w 8284464"/>
              <a:gd name="connsiteY7" fmla="*/ 6748318 h 6858000"/>
              <a:gd name="connsiteX8" fmla="*/ 0 w 8284464"/>
              <a:gd name="connsiteY8" fmla="*/ 3429000 h 6858000"/>
              <a:gd name="connsiteX9" fmla="*/ 1663869 w 8284464"/>
              <a:gd name="connsiteY9" fmla="*/ 1096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84464" h="6858000">
                <a:moveTo>
                  <a:pt x="1818109" y="0"/>
                </a:moveTo>
                <a:lnTo>
                  <a:pt x="6466355" y="0"/>
                </a:lnTo>
                <a:lnTo>
                  <a:pt x="6620596" y="109683"/>
                </a:lnTo>
                <a:cubicBezTo>
                  <a:pt x="7630666" y="865069"/>
                  <a:pt x="8284464" y="2070683"/>
                  <a:pt x="8284464" y="3429000"/>
                </a:cubicBezTo>
                <a:cubicBezTo>
                  <a:pt x="8284464" y="4787317"/>
                  <a:pt x="7630666" y="5992931"/>
                  <a:pt x="6620596" y="6748318"/>
                </a:cubicBezTo>
                <a:lnTo>
                  <a:pt x="6466355" y="6858000"/>
                </a:lnTo>
                <a:lnTo>
                  <a:pt x="1818109" y="6858000"/>
                </a:lnTo>
                <a:lnTo>
                  <a:pt x="1663869" y="6748318"/>
                </a:lnTo>
                <a:cubicBezTo>
                  <a:pt x="653798" y="5992931"/>
                  <a:pt x="0" y="4787317"/>
                  <a:pt x="0" y="3429000"/>
                </a:cubicBezTo>
                <a:cubicBezTo>
                  <a:pt x="0" y="2070683"/>
                  <a:pt x="653798" y="865069"/>
                  <a:pt x="1663869" y="10968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Shape 8">
            <a:extLst>
              <a:ext uri="{FF2B5EF4-FFF2-40B4-BE49-F238E27FC236}">
                <a16:creationId xmlns:a16="http://schemas.microsoft.com/office/drawing/2014/main" id="{DF9AD32D-FF05-44F4-BD4D-9CEE89B71E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18360" y="0"/>
            <a:ext cx="7955280" cy="6858000"/>
          </a:xfrm>
          <a:custGeom>
            <a:avLst/>
            <a:gdLst>
              <a:gd name="connsiteX0" fmla="*/ 1962423 w 7955280"/>
              <a:gd name="connsiteY0" fmla="*/ 0 h 6858000"/>
              <a:gd name="connsiteX1" fmla="*/ 5992858 w 7955280"/>
              <a:gd name="connsiteY1" fmla="*/ 0 h 6858000"/>
              <a:gd name="connsiteX2" fmla="*/ 6040191 w 7955280"/>
              <a:gd name="connsiteY2" fmla="*/ 27216 h 6858000"/>
              <a:gd name="connsiteX3" fmla="*/ 7955280 w 7955280"/>
              <a:gd name="connsiteY3" fmla="*/ 3429000 h 6858000"/>
              <a:gd name="connsiteX4" fmla="*/ 6040191 w 7955280"/>
              <a:gd name="connsiteY4" fmla="*/ 6830784 h 6858000"/>
              <a:gd name="connsiteX5" fmla="*/ 5992858 w 7955280"/>
              <a:gd name="connsiteY5" fmla="*/ 6858000 h 6858000"/>
              <a:gd name="connsiteX6" fmla="*/ 1962423 w 7955280"/>
              <a:gd name="connsiteY6" fmla="*/ 6858000 h 6858000"/>
              <a:gd name="connsiteX7" fmla="*/ 1915089 w 7955280"/>
              <a:gd name="connsiteY7" fmla="*/ 6830784 h 6858000"/>
              <a:gd name="connsiteX8" fmla="*/ 0 w 7955280"/>
              <a:gd name="connsiteY8" fmla="*/ 3429000 h 6858000"/>
              <a:gd name="connsiteX9" fmla="*/ 1915089 w 7955280"/>
              <a:gd name="connsiteY9" fmla="*/ 272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55280" h="6858000">
                <a:moveTo>
                  <a:pt x="1962423" y="0"/>
                </a:moveTo>
                <a:lnTo>
                  <a:pt x="5992858" y="0"/>
                </a:lnTo>
                <a:lnTo>
                  <a:pt x="6040191" y="27216"/>
                </a:lnTo>
                <a:cubicBezTo>
                  <a:pt x="7188332" y="724844"/>
                  <a:pt x="7955280" y="1987357"/>
                  <a:pt x="7955280" y="3429000"/>
                </a:cubicBezTo>
                <a:cubicBezTo>
                  <a:pt x="7955280" y="4870644"/>
                  <a:pt x="7188332" y="6133157"/>
                  <a:pt x="6040191" y="6830784"/>
                </a:cubicBezTo>
                <a:lnTo>
                  <a:pt x="5992858" y="6858000"/>
                </a:lnTo>
                <a:lnTo>
                  <a:pt x="1962423" y="6858000"/>
                </a:lnTo>
                <a:lnTo>
                  <a:pt x="1915089" y="6830784"/>
                </a:lnTo>
                <a:cubicBezTo>
                  <a:pt x="766948" y="6133157"/>
                  <a:pt x="0" y="4870644"/>
                  <a:pt x="0" y="3429000"/>
                </a:cubicBezTo>
                <a:cubicBezTo>
                  <a:pt x="0" y="1987357"/>
                  <a:pt x="766948" y="724844"/>
                  <a:pt x="1915089" y="27216"/>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6805E30D-A8A8-4A51-A97F-35DAC91303A9}"/>
              </a:ext>
            </a:extLst>
          </p:cNvPr>
          <p:cNvSpPr>
            <a:spLocks noGrp="1"/>
          </p:cNvSpPr>
          <p:nvPr>
            <p:ph type="title"/>
          </p:nvPr>
        </p:nvSpPr>
        <p:spPr>
          <a:xfrm>
            <a:off x="2555631" y="1441938"/>
            <a:ext cx="7080738" cy="3974124"/>
          </a:xfrm>
        </p:spPr>
        <p:txBody>
          <a:bodyPr anchor="t">
            <a:normAutofit/>
          </a:bodyPr>
          <a:lstStyle/>
          <a:p>
            <a:pPr algn="ctr"/>
            <a:r>
              <a:rPr lang="en-GB" sz="3000" b="1" dirty="0">
                <a:solidFill>
                  <a:srgbClr val="002060"/>
                </a:solidFill>
                <a:latin typeface="Tahoma" panose="020B0604030504040204" pitchFamily="34" charset="0"/>
                <a:ea typeface="Tahoma" panose="020B0604030504040204" pitchFamily="34" charset="0"/>
                <a:cs typeface="Tahoma" panose="020B0604030504040204" pitchFamily="34" charset="0"/>
              </a:rPr>
              <a:t>Why are they worried?</a:t>
            </a:r>
            <a:br>
              <a:rPr lang="en-GB" sz="3000" dirty="0">
                <a:solidFill>
                  <a:srgbClr val="002060"/>
                </a:solidFill>
                <a:latin typeface="Tahoma" panose="020B0604030504040204" pitchFamily="34" charset="0"/>
                <a:ea typeface="Tahoma" panose="020B0604030504040204" pitchFamily="34" charset="0"/>
                <a:cs typeface="Tahoma" panose="020B0604030504040204" pitchFamily="34" charset="0"/>
              </a:rPr>
            </a:br>
            <a:br>
              <a:rPr lang="en-GB" sz="3000" dirty="0">
                <a:solidFill>
                  <a:srgbClr val="002060"/>
                </a:solidFill>
                <a:latin typeface="Tahoma" panose="020B0604030504040204" pitchFamily="34" charset="0"/>
                <a:ea typeface="Tahoma" panose="020B0604030504040204" pitchFamily="34" charset="0"/>
                <a:cs typeface="Tahoma" panose="020B0604030504040204" pitchFamily="34" charset="0"/>
              </a:rPr>
            </a:br>
            <a:endParaRPr lang="en-GB" sz="3000"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4" name="TextBox 3">
            <a:extLst>
              <a:ext uri="{FF2B5EF4-FFF2-40B4-BE49-F238E27FC236}">
                <a16:creationId xmlns:a16="http://schemas.microsoft.com/office/drawing/2014/main" id="{C16C3038-364D-4175-8DA4-2DAE4AA77111}"/>
              </a:ext>
            </a:extLst>
          </p:cNvPr>
          <p:cNvSpPr txBox="1"/>
          <p:nvPr/>
        </p:nvSpPr>
        <p:spPr>
          <a:xfrm>
            <a:off x="2732691" y="2178353"/>
            <a:ext cx="6767045" cy="3108543"/>
          </a:xfrm>
          <a:prstGeom prst="rect">
            <a:avLst/>
          </a:prstGeom>
          <a:solidFill>
            <a:schemeClr val="accent1">
              <a:lumMod val="60000"/>
              <a:lumOff val="40000"/>
            </a:schemeClr>
          </a:solidFill>
          <a:ln>
            <a:solidFill>
              <a:srgbClr val="002060"/>
            </a:solidFill>
          </a:ln>
        </p:spPr>
        <p:txBody>
          <a:bodyPr wrap="square" rtlCol="0">
            <a:spAutoFit/>
          </a:bodyPr>
          <a:lstStyle/>
          <a:p>
            <a:r>
              <a:rPr lang="en-GB" sz="2800" dirty="0">
                <a:solidFill>
                  <a:srgbClr val="002060"/>
                </a:solidFill>
                <a:latin typeface="Tahoma" panose="020B0604030504040204" pitchFamily="34" charset="0"/>
                <a:ea typeface="Tahoma" panose="020B0604030504040204" pitchFamily="34" charset="0"/>
                <a:cs typeface="Tahoma" panose="020B0604030504040204" pitchFamily="34" charset="0"/>
              </a:rPr>
              <a:t>In your groups, look carefully at </a:t>
            </a:r>
            <a:r>
              <a:rPr lang="en-GB" sz="2800" b="1" dirty="0">
                <a:solidFill>
                  <a:srgbClr val="002060"/>
                </a:solidFill>
                <a:latin typeface="Tahoma" panose="020B0604030504040204" pitchFamily="34" charset="0"/>
                <a:ea typeface="Tahoma" panose="020B0604030504040204" pitchFamily="34" charset="0"/>
                <a:cs typeface="Tahoma" panose="020B0604030504040204" pitchFamily="34" charset="0"/>
              </a:rPr>
              <a:t>one</a:t>
            </a:r>
            <a:r>
              <a:rPr lang="en-GB" sz="2800" dirty="0">
                <a:solidFill>
                  <a:srgbClr val="002060"/>
                </a:solidFill>
                <a:latin typeface="Tahoma" panose="020B0604030504040204" pitchFamily="34" charset="0"/>
                <a:ea typeface="Tahoma" panose="020B0604030504040204" pitchFamily="34" charset="0"/>
                <a:cs typeface="Tahoma" panose="020B0604030504040204" pitchFamily="34" charset="0"/>
              </a:rPr>
              <a:t> of the </a:t>
            </a:r>
            <a:r>
              <a:rPr lang="en-GB" sz="2800" b="1" dirty="0">
                <a:solidFill>
                  <a:srgbClr val="002060"/>
                </a:solidFill>
                <a:latin typeface="Tahoma" panose="020B0604030504040204" pitchFamily="34" charset="0"/>
                <a:ea typeface="Tahoma" panose="020B0604030504040204" pitchFamily="34" charset="0"/>
                <a:cs typeface="Tahoma" panose="020B0604030504040204" pitchFamily="34" charset="0"/>
              </a:rPr>
              <a:t>pictures</a:t>
            </a:r>
            <a:r>
              <a:rPr lang="en-GB" sz="2800" dirty="0">
                <a:solidFill>
                  <a:srgbClr val="002060"/>
                </a:solidFill>
                <a:latin typeface="Tahoma" panose="020B0604030504040204" pitchFamily="34" charset="0"/>
                <a:ea typeface="Tahoma" panose="020B0604030504040204" pitchFamily="34" charset="0"/>
                <a:cs typeface="Tahoma" panose="020B0604030504040204" pitchFamily="34" charset="0"/>
              </a:rPr>
              <a:t> on pages 10 and 11.</a:t>
            </a:r>
          </a:p>
          <a:p>
            <a:r>
              <a:rPr lang="en-GB" sz="2800" dirty="0">
                <a:solidFill>
                  <a:srgbClr val="002060"/>
                </a:solidFill>
                <a:latin typeface="Tahoma" panose="020B0604030504040204" pitchFamily="34" charset="0"/>
                <a:ea typeface="Tahoma" panose="020B0604030504040204" pitchFamily="34" charset="0"/>
                <a:cs typeface="Tahoma" panose="020B0604030504040204" pitchFamily="34" charset="0"/>
              </a:rPr>
              <a:t> </a:t>
            </a:r>
            <a:br>
              <a:rPr lang="en-GB" sz="2800" dirty="0">
                <a:solidFill>
                  <a:srgbClr val="002060"/>
                </a:solidFill>
                <a:latin typeface="Tahoma" panose="020B0604030504040204" pitchFamily="34" charset="0"/>
                <a:ea typeface="Tahoma" panose="020B0604030504040204" pitchFamily="34" charset="0"/>
                <a:cs typeface="Tahoma" panose="020B0604030504040204" pitchFamily="34" charset="0"/>
              </a:rPr>
            </a:br>
            <a:r>
              <a:rPr lang="en-GB" sz="2800" dirty="0">
                <a:solidFill>
                  <a:srgbClr val="002060"/>
                </a:solidFill>
                <a:latin typeface="Tahoma" panose="020B0604030504040204" pitchFamily="34" charset="0"/>
                <a:ea typeface="Tahoma" panose="020B0604030504040204" pitchFamily="34" charset="0"/>
                <a:cs typeface="Tahoma" panose="020B0604030504040204" pitchFamily="34" charset="0"/>
              </a:rPr>
              <a:t>Try and think up as many different ideas as you can about why the person or people in your picture are feeling </a:t>
            </a:r>
            <a:r>
              <a:rPr lang="en-GB" sz="2800" b="1" dirty="0">
                <a:solidFill>
                  <a:srgbClr val="002060"/>
                </a:solidFill>
                <a:latin typeface="Tahoma" panose="020B0604030504040204" pitchFamily="34" charset="0"/>
                <a:ea typeface="Tahoma" panose="020B0604030504040204" pitchFamily="34" charset="0"/>
                <a:cs typeface="Tahoma" panose="020B0604030504040204" pitchFamily="34" charset="0"/>
              </a:rPr>
              <a:t>worried</a:t>
            </a:r>
            <a:r>
              <a:rPr lang="en-GB" sz="2800" dirty="0">
                <a:solidFill>
                  <a:srgbClr val="002060"/>
                </a:solidFill>
                <a:latin typeface="Tahoma" panose="020B0604030504040204" pitchFamily="34" charset="0"/>
                <a:ea typeface="Tahoma" panose="020B0604030504040204" pitchFamily="34" charset="0"/>
                <a:cs typeface="Tahoma" panose="020B0604030504040204" pitchFamily="34" charset="0"/>
              </a:rPr>
              <a:t>…</a:t>
            </a:r>
            <a:endParaRPr lang="en-GB" sz="2800" dirty="0">
              <a:solidFill>
                <a:srgbClr val="002060"/>
              </a:solidFill>
            </a:endParaRPr>
          </a:p>
        </p:txBody>
      </p:sp>
    </p:spTree>
    <p:extLst>
      <p:ext uri="{BB962C8B-B14F-4D97-AF65-F5344CB8AC3E}">
        <p14:creationId xmlns:p14="http://schemas.microsoft.com/office/powerpoint/2010/main" val="1665070462"/>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E614F1C-2D93-42D0-B229-7681994499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7403089" y="0"/>
            <a:ext cx="4788912"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a:extLst>
              <a:ext uri="{FF2B5EF4-FFF2-40B4-BE49-F238E27FC236}">
                <a16:creationId xmlns:a16="http://schemas.microsoft.com/office/drawing/2014/main" id="{5D7287AC-9541-4DB1-83D3-01DAE6966132}"/>
              </a:ext>
            </a:extLst>
          </p:cNvPr>
          <p:cNvSpPr>
            <a:spLocks noGrp="1"/>
          </p:cNvSpPr>
          <p:nvPr>
            <p:ph type="title"/>
          </p:nvPr>
        </p:nvSpPr>
        <p:spPr>
          <a:xfrm>
            <a:off x="8174735" y="640081"/>
            <a:ext cx="3377183" cy="3708895"/>
          </a:xfrm>
          <a:noFill/>
        </p:spPr>
        <p:txBody>
          <a:bodyPr vert="horz" lIns="91440" tIns="45720" rIns="91440" bIns="45720" rtlCol="0" anchor="b">
            <a:normAutofit/>
          </a:bodyPr>
          <a:lstStyle/>
          <a:p>
            <a:r>
              <a:rPr lang="en-US" sz="2800" i="1" dirty="0">
                <a:solidFill>
                  <a:srgbClr val="CCCCFF"/>
                </a:solidFill>
                <a:latin typeface="Tahoma" panose="020B0604030504040204" pitchFamily="34" charset="0"/>
                <a:ea typeface="Tahoma" panose="020B0604030504040204" pitchFamily="34" charset="0"/>
                <a:cs typeface="Tahoma" panose="020B0604030504040204" pitchFamily="34" charset="0"/>
              </a:rPr>
              <a:t>The Babes in the Wood</a:t>
            </a:r>
            <a:br>
              <a:rPr lang="en-US" sz="2800" dirty="0">
                <a:solidFill>
                  <a:srgbClr val="CCCCFF"/>
                </a:solidFill>
                <a:latin typeface="Tahoma" panose="020B0604030504040204" pitchFamily="34" charset="0"/>
                <a:ea typeface="Tahoma" panose="020B0604030504040204" pitchFamily="34" charset="0"/>
                <a:cs typeface="Tahoma" panose="020B0604030504040204" pitchFamily="34" charset="0"/>
              </a:rPr>
            </a:br>
            <a:r>
              <a:rPr lang="en-US" sz="2800" dirty="0">
                <a:solidFill>
                  <a:srgbClr val="CCCCFF"/>
                </a:solidFill>
                <a:latin typeface="Tahoma" panose="020B0604030504040204" pitchFamily="34" charset="0"/>
                <a:ea typeface="Tahoma" panose="020B0604030504040204" pitchFamily="34" charset="0"/>
                <a:cs typeface="Tahoma" panose="020B0604030504040204" pitchFamily="34" charset="0"/>
              </a:rPr>
              <a:t>Sir Hubert Von </a:t>
            </a:r>
            <a:r>
              <a:rPr lang="en-US" sz="2800" dirty="0" err="1">
                <a:solidFill>
                  <a:srgbClr val="CCCCFF"/>
                </a:solidFill>
                <a:latin typeface="Tahoma" panose="020B0604030504040204" pitchFamily="34" charset="0"/>
                <a:ea typeface="Tahoma" panose="020B0604030504040204" pitchFamily="34" charset="0"/>
                <a:cs typeface="Tahoma" panose="020B0604030504040204" pitchFamily="34" charset="0"/>
              </a:rPr>
              <a:t>Herkomer</a:t>
            </a:r>
            <a:br>
              <a:rPr lang="en-US" sz="2800" dirty="0">
                <a:solidFill>
                  <a:srgbClr val="CCCCFF"/>
                </a:solidFill>
                <a:latin typeface="Tahoma" panose="020B0604030504040204" pitchFamily="34" charset="0"/>
                <a:ea typeface="Tahoma" panose="020B0604030504040204" pitchFamily="34" charset="0"/>
                <a:cs typeface="Tahoma" panose="020B0604030504040204" pitchFamily="34" charset="0"/>
              </a:rPr>
            </a:br>
            <a:r>
              <a:rPr lang="en-US" sz="2800" dirty="0">
                <a:solidFill>
                  <a:srgbClr val="CCCCFF"/>
                </a:solidFill>
                <a:latin typeface="Tahoma" panose="020B0604030504040204" pitchFamily="34" charset="0"/>
                <a:ea typeface="Tahoma" panose="020B0604030504040204" pitchFamily="34" charset="0"/>
                <a:cs typeface="Tahoma" panose="020B0604030504040204" pitchFamily="34" charset="0"/>
              </a:rPr>
              <a:t>(1881)</a:t>
            </a:r>
          </a:p>
        </p:txBody>
      </p:sp>
      <p:pic>
        <p:nvPicPr>
          <p:cNvPr id="6" name="Picture 5">
            <a:extLst>
              <a:ext uri="{FF2B5EF4-FFF2-40B4-BE49-F238E27FC236}">
                <a16:creationId xmlns:a16="http://schemas.microsoft.com/office/drawing/2014/main" id="{3DE235B7-2BE8-4D5E-B0EC-3491040A174A}"/>
              </a:ext>
            </a:extLst>
          </p:cNvPr>
          <p:cNvPicPr>
            <a:picLocks noChangeAspect="1"/>
          </p:cNvPicPr>
          <p:nvPr/>
        </p:nvPicPr>
        <p:blipFill rotWithShape="1">
          <a:blip r:embed="rId2"/>
          <a:srcRect t="7748" r="-1" b="26035"/>
          <a:stretch/>
        </p:blipFill>
        <p:spPr>
          <a:xfrm>
            <a:off x="20" y="10"/>
            <a:ext cx="7534636" cy="6857990"/>
          </a:xfrm>
          <a:prstGeom prst="rect">
            <a:avLst/>
          </a:prstGeom>
        </p:spPr>
      </p:pic>
    </p:spTree>
    <p:extLst>
      <p:ext uri="{BB962C8B-B14F-4D97-AF65-F5344CB8AC3E}">
        <p14:creationId xmlns:p14="http://schemas.microsoft.com/office/powerpoint/2010/main" val="35153480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2E614F1C-2D93-42D0-B229-7681994499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7403089" y="0"/>
            <a:ext cx="4788912"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a:extLst>
              <a:ext uri="{FF2B5EF4-FFF2-40B4-BE49-F238E27FC236}">
                <a16:creationId xmlns:a16="http://schemas.microsoft.com/office/drawing/2014/main" id="{1BB6DDDF-F0BD-4A69-94F4-784CA46BB32F}"/>
              </a:ext>
            </a:extLst>
          </p:cNvPr>
          <p:cNvSpPr>
            <a:spLocks noGrp="1"/>
          </p:cNvSpPr>
          <p:nvPr>
            <p:ph type="title"/>
          </p:nvPr>
        </p:nvSpPr>
        <p:spPr>
          <a:xfrm>
            <a:off x="8500556" y="2459420"/>
            <a:ext cx="3377183" cy="1509549"/>
          </a:xfrm>
          <a:noFill/>
        </p:spPr>
        <p:txBody>
          <a:bodyPr vert="horz" lIns="91440" tIns="45720" rIns="91440" bIns="45720" rtlCol="0" anchor="b">
            <a:normAutofit/>
          </a:bodyPr>
          <a:lstStyle/>
          <a:p>
            <a:r>
              <a:rPr lang="en-US" sz="2800" i="1" dirty="0">
                <a:solidFill>
                  <a:srgbClr val="CCCCFF"/>
                </a:solidFill>
                <a:latin typeface="Tahoma" panose="020B0604030504040204" pitchFamily="34" charset="0"/>
                <a:ea typeface="Tahoma" panose="020B0604030504040204" pitchFamily="34" charset="0"/>
                <a:cs typeface="Tahoma" panose="020B0604030504040204" pitchFamily="34" charset="0"/>
              </a:rPr>
              <a:t>The Doctor</a:t>
            </a:r>
            <a:br>
              <a:rPr lang="en-US" sz="2800" dirty="0">
                <a:solidFill>
                  <a:srgbClr val="CCCCFF"/>
                </a:solidFill>
                <a:latin typeface="Tahoma" panose="020B0604030504040204" pitchFamily="34" charset="0"/>
                <a:ea typeface="Tahoma" panose="020B0604030504040204" pitchFamily="34" charset="0"/>
                <a:cs typeface="Tahoma" panose="020B0604030504040204" pitchFamily="34" charset="0"/>
              </a:rPr>
            </a:br>
            <a:r>
              <a:rPr lang="en-US" sz="2800" dirty="0">
                <a:solidFill>
                  <a:srgbClr val="CCCCFF"/>
                </a:solidFill>
                <a:latin typeface="Tahoma" panose="020B0604030504040204" pitchFamily="34" charset="0"/>
                <a:ea typeface="Tahoma" panose="020B0604030504040204" pitchFamily="34" charset="0"/>
                <a:cs typeface="Tahoma" panose="020B0604030504040204" pitchFamily="34" charset="0"/>
              </a:rPr>
              <a:t>Sir Luke </a:t>
            </a:r>
            <a:r>
              <a:rPr lang="en-US" sz="2800" dirty="0" err="1">
                <a:solidFill>
                  <a:srgbClr val="CCCCFF"/>
                </a:solidFill>
                <a:latin typeface="Tahoma" panose="020B0604030504040204" pitchFamily="34" charset="0"/>
                <a:ea typeface="Tahoma" panose="020B0604030504040204" pitchFamily="34" charset="0"/>
                <a:cs typeface="Tahoma" panose="020B0604030504040204" pitchFamily="34" charset="0"/>
              </a:rPr>
              <a:t>Fildes</a:t>
            </a:r>
            <a:br>
              <a:rPr lang="en-US" sz="2800" dirty="0">
                <a:solidFill>
                  <a:srgbClr val="CCCCFF"/>
                </a:solidFill>
                <a:latin typeface="Tahoma" panose="020B0604030504040204" pitchFamily="34" charset="0"/>
                <a:ea typeface="Tahoma" panose="020B0604030504040204" pitchFamily="34" charset="0"/>
                <a:cs typeface="Tahoma" panose="020B0604030504040204" pitchFamily="34" charset="0"/>
              </a:rPr>
            </a:br>
            <a:r>
              <a:rPr lang="en-US" sz="2800" dirty="0">
                <a:solidFill>
                  <a:srgbClr val="CCCCFF"/>
                </a:solidFill>
                <a:latin typeface="Tahoma" panose="020B0604030504040204" pitchFamily="34" charset="0"/>
                <a:ea typeface="Tahoma" panose="020B0604030504040204" pitchFamily="34" charset="0"/>
                <a:cs typeface="Tahoma" panose="020B0604030504040204" pitchFamily="34" charset="0"/>
              </a:rPr>
              <a:t>(1891)</a:t>
            </a:r>
          </a:p>
        </p:txBody>
      </p:sp>
      <p:pic>
        <p:nvPicPr>
          <p:cNvPr id="2050" name="Picture 2">
            <a:extLst>
              <a:ext uri="{FF2B5EF4-FFF2-40B4-BE49-F238E27FC236}">
                <a16:creationId xmlns:a16="http://schemas.microsoft.com/office/drawing/2014/main" id="{8A60A034-6465-4F80-A729-8373D8FF3E44}"/>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l="2514" t="9334" r="28312" b="3448"/>
          <a:stretch/>
        </p:blipFill>
        <p:spPr bwMode="auto">
          <a:xfrm>
            <a:off x="1" y="0"/>
            <a:ext cx="7934631"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85930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2E614F1C-2D93-42D0-B229-7681994499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7403089" y="0"/>
            <a:ext cx="4788912"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a:extLst>
              <a:ext uri="{FF2B5EF4-FFF2-40B4-BE49-F238E27FC236}">
                <a16:creationId xmlns:a16="http://schemas.microsoft.com/office/drawing/2014/main" id="{23A09E49-BDD4-4F47-B471-7FD4E34AD3A0}"/>
              </a:ext>
            </a:extLst>
          </p:cNvPr>
          <p:cNvSpPr>
            <a:spLocks noGrp="1"/>
          </p:cNvSpPr>
          <p:nvPr>
            <p:ph type="title"/>
          </p:nvPr>
        </p:nvSpPr>
        <p:spPr>
          <a:xfrm>
            <a:off x="8174735" y="640081"/>
            <a:ext cx="3377183" cy="3030219"/>
          </a:xfrm>
          <a:noFill/>
        </p:spPr>
        <p:txBody>
          <a:bodyPr vert="horz" lIns="91440" tIns="45720" rIns="91440" bIns="45720" rtlCol="0" anchor="b">
            <a:normAutofit/>
          </a:bodyPr>
          <a:lstStyle/>
          <a:p>
            <a:r>
              <a:rPr lang="en-US" sz="2800" i="1" dirty="0">
                <a:solidFill>
                  <a:srgbClr val="CCCCFF"/>
                </a:solidFill>
                <a:latin typeface="Tahoma" panose="020B0604030504040204" pitchFamily="34" charset="0"/>
                <a:ea typeface="Tahoma" panose="020B0604030504040204" pitchFamily="34" charset="0"/>
                <a:cs typeface="Tahoma" panose="020B0604030504040204" pitchFamily="34" charset="0"/>
              </a:rPr>
              <a:t>Chop Suey</a:t>
            </a:r>
            <a:br>
              <a:rPr lang="en-US" sz="2800" dirty="0">
                <a:solidFill>
                  <a:srgbClr val="CCCCFF"/>
                </a:solidFill>
                <a:latin typeface="Tahoma" panose="020B0604030504040204" pitchFamily="34" charset="0"/>
                <a:ea typeface="Tahoma" panose="020B0604030504040204" pitchFamily="34" charset="0"/>
                <a:cs typeface="Tahoma" panose="020B0604030504040204" pitchFamily="34" charset="0"/>
              </a:rPr>
            </a:br>
            <a:r>
              <a:rPr lang="en-US" sz="2800" dirty="0">
                <a:solidFill>
                  <a:srgbClr val="CCCCFF"/>
                </a:solidFill>
                <a:latin typeface="Tahoma" panose="020B0604030504040204" pitchFamily="34" charset="0"/>
                <a:ea typeface="Tahoma" panose="020B0604030504040204" pitchFamily="34" charset="0"/>
                <a:cs typeface="Tahoma" panose="020B0604030504040204" pitchFamily="34" charset="0"/>
              </a:rPr>
              <a:t>Edward Hopper (1929)</a:t>
            </a:r>
          </a:p>
        </p:txBody>
      </p:sp>
      <p:pic>
        <p:nvPicPr>
          <p:cNvPr id="1026" name="Picture 2" descr="Chop Suey, 1929 - Edward Hopper">
            <a:extLst>
              <a:ext uri="{FF2B5EF4-FFF2-40B4-BE49-F238E27FC236}">
                <a16:creationId xmlns:a16="http://schemas.microsoft.com/office/drawing/2014/main" id="{1B11BB36-3264-400E-AB47-631C9728C51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967" r="119"/>
          <a:stretch/>
        </p:blipFill>
        <p:spPr bwMode="auto">
          <a:xfrm>
            <a:off x="20" y="10"/>
            <a:ext cx="7534636"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02708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2E614F1C-2D93-42D0-B229-7681994499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7403089" y="0"/>
            <a:ext cx="4788912"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a:extLst>
              <a:ext uri="{FF2B5EF4-FFF2-40B4-BE49-F238E27FC236}">
                <a16:creationId xmlns:a16="http://schemas.microsoft.com/office/drawing/2014/main" id="{A6FC8CBD-7300-430F-9455-923C27754FD1}"/>
              </a:ext>
            </a:extLst>
          </p:cNvPr>
          <p:cNvSpPr>
            <a:spLocks noGrp="1"/>
          </p:cNvSpPr>
          <p:nvPr>
            <p:ph type="title"/>
          </p:nvPr>
        </p:nvSpPr>
        <p:spPr>
          <a:xfrm>
            <a:off x="8174737" y="-140195"/>
            <a:ext cx="3377183" cy="4102595"/>
          </a:xfrm>
          <a:noFill/>
        </p:spPr>
        <p:txBody>
          <a:bodyPr vert="horz" lIns="91440" tIns="45720" rIns="91440" bIns="45720" rtlCol="0" anchor="b">
            <a:normAutofit/>
          </a:bodyPr>
          <a:lstStyle/>
          <a:p>
            <a:br>
              <a:rPr lang="en-US" sz="2800" i="1" dirty="0">
                <a:solidFill>
                  <a:schemeClr val="bg1"/>
                </a:solidFill>
                <a:latin typeface="Tahoma" panose="020B0604030504040204" pitchFamily="34" charset="0"/>
                <a:ea typeface="Tahoma" panose="020B0604030504040204" pitchFamily="34" charset="0"/>
                <a:cs typeface="Tahoma" panose="020B0604030504040204" pitchFamily="34" charset="0"/>
              </a:rPr>
            </a:br>
            <a:br>
              <a:rPr lang="en-US" sz="2800" i="1" dirty="0">
                <a:solidFill>
                  <a:schemeClr val="bg1"/>
                </a:solidFill>
                <a:latin typeface="Tahoma" panose="020B0604030504040204" pitchFamily="34" charset="0"/>
                <a:ea typeface="Tahoma" panose="020B0604030504040204" pitchFamily="34" charset="0"/>
                <a:cs typeface="Tahoma" panose="020B0604030504040204" pitchFamily="34" charset="0"/>
              </a:rPr>
            </a:br>
            <a:br>
              <a:rPr lang="en-US" sz="2800" i="1" dirty="0">
                <a:solidFill>
                  <a:schemeClr val="bg1"/>
                </a:solidFill>
                <a:latin typeface="Tahoma" panose="020B0604030504040204" pitchFamily="34" charset="0"/>
                <a:ea typeface="Tahoma" panose="020B0604030504040204" pitchFamily="34" charset="0"/>
                <a:cs typeface="Tahoma" panose="020B0604030504040204" pitchFamily="34" charset="0"/>
              </a:rPr>
            </a:br>
            <a:r>
              <a:rPr lang="en-US" sz="2800" i="1" dirty="0">
                <a:solidFill>
                  <a:srgbClr val="CCCCFF"/>
                </a:solidFill>
                <a:latin typeface="Tahoma" panose="020B0604030504040204" pitchFamily="34" charset="0"/>
                <a:ea typeface="Tahoma" panose="020B0604030504040204" pitchFamily="34" charset="0"/>
                <a:cs typeface="Tahoma" panose="020B0604030504040204" pitchFamily="34" charset="0"/>
              </a:rPr>
              <a:t>The Girl by the Window</a:t>
            </a:r>
            <a:br>
              <a:rPr lang="en-US" sz="2800" dirty="0">
                <a:solidFill>
                  <a:srgbClr val="CCCCFF"/>
                </a:solidFill>
                <a:latin typeface="Tahoma" panose="020B0604030504040204" pitchFamily="34" charset="0"/>
                <a:ea typeface="Tahoma" panose="020B0604030504040204" pitchFamily="34" charset="0"/>
                <a:cs typeface="Tahoma" panose="020B0604030504040204" pitchFamily="34" charset="0"/>
              </a:rPr>
            </a:br>
            <a:r>
              <a:rPr lang="en-US" sz="2800" dirty="0">
                <a:solidFill>
                  <a:srgbClr val="CCCCFF"/>
                </a:solidFill>
                <a:latin typeface="Tahoma" panose="020B0604030504040204" pitchFamily="34" charset="0"/>
                <a:ea typeface="Tahoma" panose="020B0604030504040204" pitchFamily="34" charset="0"/>
                <a:cs typeface="Tahoma" panose="020B0604030504040204" pitchFamily="34" charset="0"/>
              </a:rPr>
              <a:t>Edvard Munch</a:t>
            </a:r>
            <a:br>
              <a:rPr lang="en-US" sz="2800" dirty="0">
                <a:solidFill>
                  <a:srgbClr val="CCCCFF"/>
                </a:solidFill>
                <a:latin typeface="Tahoma" panose="020B0604030504040204" pitchFamily="34" charset="0"/>
                <a:ea typeface="Tahoma" panose="020B0604030504040204" pitchFamily="34" charset="0"/>
                <a:cs typeface="Tahoma" panose="020B0604030504040204" pitchFamily="34" charset="0"/>
              </a:rPr>
            </a:br>
            <a:r>
              <a:rPr lang="en-US" sz="2800" dirty="0">
                <a:solidFill>
                  <a:srgbClr val="CCCCFF"/>
                </a:solidFill>
                <a:latin typeface="Tahoma" panose="020B0604030504040204" pitchFamily="34" charset="0"/>
                <a:ea typeface="Tahoma" panose="020B0604030504040204" pitchFamily="34" charset="0"/>
                <a:cs typeface="Tahoma" panose="020B0604030504040204" pitchFamily="34" charset="0"/>
              </a:rPr>
              <a:t>(1897)</a:t>
            </a:r>
          </a:p>
        </p:txBody>
      </p:sp>
      <p:pic>
        <p:nvPicPr>
          <p:cNvPr id="4098" name="Picture 2" descr="Edvard Munch - The Girl by the Window">
            <a:extLst>
              <a:ext uri="{FF2B5EF4-FFF2-40B4-BE49-F238E27FC236}">
                <a16:creationId xmlns:a16="http://schemas.microsoft.com/office/drawing/2014/main" id="{0538382F-34A3-4337-A574-6876FE9AC99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6606" b="13081"/>
          <a:stretch/>
        </p:blipFill>
        <p:spPr bwMode="auto">
          <a:xfrm>
            <a:off x="20" y="10"/>
            <a:ext cx="7534636"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9263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2E614F1C-2D93-42D0-B229-7681994499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7403089" y="0"/>
            <a:ext cx="4788912"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a:extLst>
              <a:ext uri="{FF2B5EF4-FFF2-40B4-BE49-F238E27FC236}">
                <a16:creationId xmlns:a16="http://schemas.microsoft.com/office/drawing/2014/main" id="{A6FC8CBD-7300-430F-9455-923C27754FD1}"/>
              </a:ext>
            </a:extLst>
          </p:cNvPr>
          <p:cNvSpPr>
            <a:spLocks noGrp="1"/>
          </p:cNvSpPr>
          <p:nvPr>
            <p:ph type="title"/>
          </p:nvPr>
        </p:nvSpPr>
        <p:spPr>
          <a:xfrm>
            <a:off x="8174737" y="-140195"/>
            <a:ext cx="3377183" cy="4102595"/>
          </a:xfrm>
          <a:noFill/>
        </p:spPr>
        <p:txBody>
          <a:bodyPr vert="horz" lIns="91440" tIns="45720" rIns="91440" bIns="45720" rtlCol="0" anchor="b">
            <a:normAutofit/>
          </a:bodyPr>
          <a:lstStyle/>
          <a:p>
            <a:br>
              <a:rPr lang="en-US" sz="2800" i="1" dirty="0">
                <a:solidFill>
                  <a:schemeClr val="bg1"/>
                </a:solidFill>
                <a:latin typeface="Tahoma" panose="020B0604030504040204" pitchFamily="34" charset="0"/>
                <a:ea typeface="Tahoma" panose="020B0604030504040204" pitchFamily="34" charset="0"/>
                <a:cs typeface="Tahoma" panose="020B0604030504040204" pitchFamily="34" charset="0"/>
              </a:rPr>
            </a:br>
            <a:br>
              <a:rPr lang="en-US" sz="2800" i="1" dirty="0">
                <a:solidFill>
                  <a:schemeClr val="bg1"/>
                </a:solidFill>
                <a:latin typeface="Tahoma" panose="020B0604030504040204" pitchFamily="34" charset="0"/>
                <a:ea typeface="Tahoma" panose="020B0604030504040204" pitchFamily="34" charset="0"/>
                <a:cs typeface="Tahoma" panose="020B0604030504040204" pitchFamily="34" charset="0"/>
              </a:rPr>
            </a:br>
            <a:br>
              <a:rPr lang="en-US" sz="2800" i="1" dirty="0">
                <a:solidFill>
                  <a:schemeClr val="bg1"/>
                </a:solidFill>
                <a:latin typeface="Tahoma" panose="020B0604030504040204" pitchFamily="34" charset="0"/>
                <a:ea typeface="Tahoma" panose="020B0604030504040204" pitchFamily="34" charset="0"/>
                <a:cs typeface="Tahoma" panose="020B0604030504040204" pitchFamily="34" charset="0"/>
              </a:rPr>
            </a:br>
            <a:r>
              <a:rPr lang="en-US" sz="2800" i="1" dirty="0">
                <a:solidFill>
                  <a:srgbClr val="CCCCFF"/>
                </a:solidFill>
                <a:latin typeface="Tahoma" panose="020B0604030504040204" pitchFamily="34" charset="0"/>
                <a:ea typeface="Tahoma" panose="020B0604030504040204" pitchFamily="34" charset="0"/>
                <a:cs typeface="Tahoma" panose="020B0604030504040204" pitchFamily="34" charset="0"/>
              </a:rPr>
              <a:t>Migrant Mother</a:t>
            </a:r>
            <a:br>
              <a:rPr lang="en-US" sz="2800" dirty="0">
                <a:solidFill>
                  <a:srgbClr val="CCCCFF"/>
                </a:solidFill>
                <a:latin typeface="Tahoma" panose="020B0604030504040204" pitchFamily="34" charset="0"/>
                <a:ea typeface="Tahoma" panose="020B0604030504040204" pitchFamily="34" charset="0"/>
                <a:cs typeface="Tahoma" panose="020B0604030504040204" pitchFamily="34" charset="0"/>
              </a:rPr>
            </a:br>
            <a:r>
              <a:rPr lang="en-US" sz="2800" dirty="0">
                <a:solidFill>
                  <a:srgbClr val="CCCCFF"/>
                </a:solidFill>
                <a:latin typeface="Tahoma" panose="020B0604030504040204" pitchFamily="34" charset="0"/>
                <a:ea typeface="Tahoma" panose="020B0604030504040204" pitchFamily="34" charset="0"/>
                <a:cs typeface="Tahoma" panose="020B0604030504040204" pitchFamily="34" charset="0"/>
              </a:rPr>
              <a:t>Dorothea Lange</a:t>
            </a:r>
            <a:br>
              <a:rPr lang="en-US" sz="2800" dirty="0">
                <a:solidFill>
                  <a:srgbClr val="CCCCFF"/>
                </a:solidFill>
                <a:latin typeface="Tahoma" panose="020B0604030504040204" pitchFamily="34" charset="0"/>
                <a:ea typeface="Tahoma" panose="020B0604030504040204" pitchFamily="34" charset="0"/>
                <a:cs typeface="Tahoma" panose="020B0604030504040204" pitchFamily="34" charset="0"/>
              </a:rPr>
            </a:br>
            <a:r>
              <a:rPr lang="en-US" sz="2800" dirty="0">
                <a:solidFill>
                  <a:srgbClr val="CCCCFF"/>
                </a:solidFill>
                <a:latin typeface="Tahoma" panose="020B0604030504040204" pitchFamily="34" charset="0"/>
                <a:ea typeface="Tahoma" panose="020B0604030504040204" pitchFamily="34" charset="0"/>
                <a:cs typeface="Tahoma" panose="020B0604030504040204" pitchFamily="34" charset="0"/>
              </a:rPr>
              <a:t>(1936)</a:t>
            </a:r>
          </a:p>
        </p:txBody>
      </p:sp>
      <p:pic>
        <p:nvPicPr>
          <p:cNvPr id="4" name="Picture 3">
            <a:extLst>
              <a:ext uri="{FF2B5EF4-FFF2-40B4-BE49-F238E27FC236}">
                <a16:creationId xmlns:a16="http://schemas.microsoft.com/office/drawing/2014/main" id="{0186B89D-CB24-4576-995D-57F34A4E3787}"/>
              </a:ext>
            </a:extLst>
          </p:cNvPr>
          <p:cNvPicPr>
            <a:picLocks noChangeAspect="1"/>
          </p:cNvPicPr>
          <p:nvPr/>
        </p:nvPicPr>
        <p:blipFill>
          <a:blip r:embed="rId2"/>
          <a:stretch>
            <a:fillRect/>
          </a:stretch>
        </p:blipFill>
        <p:spPr>
          <a:xfrm>
            <a:off x="1460938" y="-1"/>
            <a:ext cx="5942151" cy="7724317"/>
          </a:xfrm>
          <a:prstGeom prst="rect">
            <a:avLst/>
          </a:prstGeom>
        </p:spPr>
      </p:pic>
    </p:spTree>
    <p:extLst>
      <p:ext uri="{BB962C8B-B14F-4D97-AF65-F5344CB8AC3E}">
        <p14:creationId xmlns:p14="http://schemas.microsoft.com/office/powerpoint/2010/main" val="12026073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og Chew Bone GIF - Dog ChewBone Puppy GIFs">
            <a:extLst>
              <a:ext uri="{FF2B5EF4-FFF2-40B4-BE49-F238E27FC236}">
                <a16:creationId xmlns:a16="http://schemas.microsoft.com/office/drawing/2014/main" id="{AB2A47B6-A976-44B2-9D6B-F088820C86A9}"/>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261131" y="-73436"/>
            <a:ext cx="3930869" cy="699133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DF16EA3F-1963-4DFB-8587-79DF2EDCB107}"/>
              </a:ext>
            </a:extLst>
          </p:cNvPr>
          <p:cNvSpPr/>
          <p:nvPr/>
        </p:nvSpPr>
        <p:spPr>
          <a:xfrm>
            <a:off x="189695" y="202909"/>
            <a:ext cx="7482349" cy="8279190"/>
          </a:xfrm>
          <a:prstGeom prst="rect">
            <a:avLst/>
          </a:prstGeom>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Now we’re going to take a closer look at </a:t>
            </a:r>
            <a:r>
              <a:rPr kumimoji="0" lang="en-GB" sz="28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words for worry.</a:t>
            </a:r>
            <a:endParaRPr lang="en-GB" sz="2800" b="1" dirty="0">
              <a:solidFill>
                <a:srgbClr val="002060"/>
              </a:solidFill>
              <a:latin typeface="Tahoma" panose="020B0604030504040204" pitchFamily="34" charset="0"/>
              <a:ea typeface="Tahoma" panose="020B0604030504040204" pitchFamily="34" charset="0"/>
              <a:cs typeface="Tahoma" panose="020B0604030504040204" pitchFamily="34" charset="0"/>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8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Centuries ago, to </a:t>
            </a:r>
            <a:r>
              <a:rPr kumimoji="0" lang="en-GB" sz="28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worry</a:t>
            </a:r>
            <a:r>
              <a:rPr kumimoji="0" lang="en-GB" sz="2800" b="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meant to </a:t>
            </a:r>
            <a:r>
              <a:rPr kumimoji="0" lang="en-GB" sz="28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strangle!</a:t>
            </a:r>
          </a:p>
          <a:p>
            <a:pPr marR="0" lvl="0" algn="l" defTabSz="914400" rtl="0" eaLnBrk="1" fontAlgn="auto" latinLnBrk="0" hangingPunct="1">
              <a:lnSpc>
                <a:spcPct val="100000"/>
              </a:lnSpc>
              <a:spcBef>
                <a:spcPts val="0"/>
              </a:spcBef>
              <a:spcAft>
                <a:spcPts val="0"/>
              </a:spcAft>
              <a:buClrTx/>
              <a:buSzTx/>
              <a:tabLst/>
              <a:defRPr/>
            </a:pPr>
            <a:endParaRPr kumimoji="0" lang="en-GB" sz="2800" b="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As well as worrying </a:t>
            </a:r>
            <a:r>
              <a:rPr kumimoji="0" lang="en-GB" sz="2800" b="1" i="0"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about</a:t>
            </a:r>
            <a:r>
              <a:rPr kumimoji="0" lang="en-GB" sz="2800" b="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something, you can worry </a:t>
            </a:r>
            <a:r>
              <a:rPr kumimoji="0" lang="en-GB" sz="2800" b="1" i="0"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at</a:t>
            </a:r>
            <a:r>
              <a:rPr kumimoji="0" lang="en-GB" sz="2800" b="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something…which means repeatedly shaking, pulling, or </a:t>
            </a:r>
            <a:r>
              <a:rPr kumimoji="0" lang="en-GB" sz="28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biting</a:t>
            </a:r>
            <a:r>
              <a:rPr kumimoji="0" lang="en-GB" sz="2800" b="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something…like a dog with a bone</a:t>
            </a:r>
            <a:r>
              <a:rPr lang="en-GB" sz="2800" dirty="0">
                <a:solidFill>
                  <a:srgbClr val="002060"/>
                </a:solidFill>
                <a:latin typeface="Tahoma" panose="020B0604030504040204" pitchFamily="34" charset="0"/>
                <a:ea typeface="Tahoma" panose="020B0604030504040204" pitchFamily="34" charset="0"/>
                <a:cs typeface="Tahoma" panose="020B0604030504040204" pitchFamily="34" charset="0"/>
              </a:rPr>
              <a:t>!</a:t>
            </a:r>
            <a:endParaRPr kumimoji="0" lang="en-GB" sz="2800" b="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800" b="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800" dirty="0">
                <a:solidFill>
                  <a:srgbClr val="002060"/>
                </a:solidFill>
                <a:latin typeface="Tahoma" panose="020B0604030504040204" pitchFamily="34" charset="0"/>
                <a:ea typeface="Tahoma" panose="020B0604030504040204" pitchFamily="34" charset="0"/>
                <a:cs typeface="Tahoma" panose="020B0604030504040204" pitchFamily="34" charset="0"/>
              </a:rPr>
              <a:t>On the next slide are some more </a:t>
            </a:r>
            <a:r>
              <a:rPr lang="en-GB" sz="2800" b="1" dirty="0">
                <a:solidFill>
                  <a:srgbClr val="002060"/>
                </a:solidFill>
                <a:latin typeface="Tahoma" panose="020B0604030504040204" pitchFamily="34" charset="0"/>
                <a:ea typeface="Tahoma" panose="020B0604030504040204" pitchFamily="34" charset="0"/>
                <a:cs typeface="Tahoma" panose="020B0604030504040204" pitchFamily="34" charset="0"/>
              </a:rPr>
              <a:t>worried words</a:t>
            </a:r>
            <a:r>
              <a:rPr lang="en-GB" sz="2800" dirty="0">
                <a:solidFill>
                  <a:srgbClr val="002060"/>
                </a:solidFill>
                <a:latin typeface="Tahoma" panose="020B0604030504040204" pitchFamily="34" charset="0"/>
                <a:ea typeface="Tahoma" panose="020B0604030504040204" pitchFamily="34" charset="0"/>
                <a:cs typeface="Tahoma" panose="020B0604030504040204" pitchFamily="34" charset="0"/>
              </a:rPr>
              <a:t> and their meanings. But they have been mixed up. Can you match each word with the correct meaning?</a:t>
            </a:r>
            <a:endParaRPr kumimoji="0" lang="en-GB" sz="2800" b="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800" b="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800" b="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800" b="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800" b="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349263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1026"/>
                                        </p:tgtEl>
                                        <p:attrNameLst>
                                          <p:attrName>style.visibility</p:attrName>
                                        </p:attrNameLst>
                                      </p:cBhvr>
                                      <p:to>
                                        <p:strVal val="visible"/>
                                      </p:to>
                                    </p:set>
                                    <p:animEffect transition="in" filter="randombar(horizontal)">
                                      <p:cBhvr>
                                        <p:cTn id="25" dur="500"/>
                                        <p:tgtEl>
                                          <p:spTgt spid="1026"/>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8" fill="hold" grpId="0" nodeType="clickEffect">
                                  <p:stCondLst>
                                    <p:cond delay="0"/>
                                  </p:stCondLst>
                                  <p:childTnLst>
                                    <p:set>
                                      <p:cBhvr>
                                        <p:cTn id="29" dur="1" fill="hold">
                                          <p:stCondLst>
                                            <p:cond delay="0"/>
                                          </p:stCondLst>
                                        </p:cTn>
                                        <p:tgtEl>
                                          <p:spTgt spid="3">
                                            <p:txEl>
                                              <p:pRg st="6" end="6"/>
                                            </p:txEl>
                                          </p:spTgt>
                                        </p:tgtEl>
                                        <p:attrNameLst>
                                          <p:attrName>style.visibility</p:attrName>
                                        </p:attrNameLst>
                                      </p:cBhvr>
                                      <p:to>
                                        <p:strVal val="visible"/>
                                      </p:to>
                                    </p:set>
                                    <p:anim calcmode="lin" valueType="num">
                                      <p:cBhvr additive="base">
                                        <p:cTn id="30" dur="500" fill="hold"/>
                                        <p:tgtEl>
                                          <p:spTgt spid="3">
                                            <p:txEl>
                                              <p:pRg st="6" end="6"/>
                                            </p:txEl>
                                          </p:spTgt>
                                        </p:tgtEl>
                                        <p:attrNameLst>
                                          <p:attrName>ppt_x</p:attrName>
                                        </p:attrNameLst>
                                      </p:cBhvr>
                                      <p:tavLst>
                                        <p:tav tm="0">
                                          <p:val>
                                            <p:strVal val="0-#ppt_w/2"/>
                                          </p:val>
                                        </p:tav>
                                        <p:tav tm="100000">
                                          <p:val>
                                            <p:strVal val="#ppt_x"/>
                                          </p:val>
                                        </p:tav>
                                      </p:tavLst>
                                    </p:anim>
                                    <p:anim calcmode="lin" valueType="num">
                                      <p:cBhvr additive="base">
                                        <p:cTn id="31" dur="500" fill="hold"/>
                                        <p:tgtEl>
                                          <p:spTgt spid="3">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46863" y="1508552"/>
            <a:ext cx="4615837" cy="4969113"/>
          </a:xfrm>
        </p:spPr>
        <p:txBody>
          <a:bodyPr>
            <a:normAutofit/>
          </a:bodyPr>
          <a:lstStyle/>
          <a:p>
            <a:pPr marL="742950" indent="-742950">
              <a:lnSpc>
                <a:spcPct val="150000"/>
              </a:lnSpc>
              <a:spcAft>
                <a:spcPts val="600"/>
              </a:spcAft>
              <a:buAutoNum type="arabicPeriod"/>
            </a:pPr>
            <a:r>
              <a:rPr lang="en-US" sz="3600" dirty="0">
                <a:solidFill>
                  <a:srgbClr val="002060"/>
                </a:solidFill>
                <a:latin typeface="Tahoma"/>
                <a:ea typeface="Tahoma"/>
                <a:cs typeface="Calibri"/>
              </a:rPr>
              <a:t>Anxious</a:t>
            </a:r>
          </a:p>
          <a:p>
            <a:pPr marL="742950" indent="-742950">
              <a:lnSpc>
                <a:spcPct val="150000"/>
              </a:lnSpc>
              <a:spcAft>
                <a:spcPts val="600"/>
              </a:spcAft>
              <a:buAutoNum type="arabicPeriod"/>
            </a:pPr>
            <a:r>
              <a:rPr lang="en-US" sz="3600" dirty="0">
                <a:solidFill>
                  <a:srgbClr val="002060"/>
                </a:solidFill>
                <a:latin typeface="Tahoma"/>
                <a:ea typeface="Tahoma"/>
                <a:cs typeface="Calibri"/>
              </a:rPr>
              <a:t>Apprehensive</a:t>
            </a:r>
          </a:p>
          <a:p>
            <a:pPr marL="742950" indent="-742950">
              <a:lnSpc>
                <a:spcPct val="150000"/>
              </a:lnSpc>
              <a:spcAft>
                <a:spcPts val="600"/>
              </a:spcAft>
              <a:buAutoNum type="arabicPeriod"/>
            </a:pPr>
            <a:r>
              <a:rPr lang="en-US" sz="3600" dirty="0">
                <a:solidFill>
                  <a:srgbClr val="002060"/>
                </a:solidFill>
                <a:latin typeface="Tahoma"/>
                <a:ea typeface="Tahoma"/>
                <a:cs typeface="Calibri"/>
              </a:rPr>
              <a:t>Concerned</a:t>
            </a:r>
          </a:p>
          <a:p>
            <a:pPr marL="742950" indent="-742950">
              <a:lnSpc>
                <a:spcPct val="150000"/>
              </a:lnSpc>
              <a:spcAft>
                <a:spcPts val="600"/>
              </a:spcAft>
              <a:buAutoNum type="arabicPeriod"/>
            </a:pPr>
            <a:r>
              <a:rPr lang="en-US" sz="3600" dirty="0">
                <a:solidFill>
                  <a:srgbClr val="002060"/>
                </a:solidFill>
                <a:latin typeface="Tahoma"/>
                <a:ea typeface="Tahoma"/>
                <a:cs typeface="Calibri"/>
              </a:rPr>
              <a:t>Tense </a:t>
            </a:r>
          </a:p>
          <a:p>
            <a:pPr marL="742950" indent="-742950">
              <a:lnSpc>
                <a:spcPct val="150000"/>
              </a:lnSpc>
              <a:spcAft>
                <a:spcPts val="600"/>
              </a:spcAft>
              <a:buAutoNum type="arabicPeriod"/>
            </a:pPr>
            <a:r>
              <a:rPr lang="en-US" sz="3600" dirty="0">
                <a:solidFill>
                  <a:srgbClr val="002060"/>
                </a:solidFill>
                <a:latin typeface="Tahoma"/>
                <a:ea typeface="Tahoma"/>
                <a:cs typeface="Calibri"/>
              </a:rPr>
              <a:t>Timid</a:t>
            </a:r>
          </a:p>
        </p:txBody>
      </p:sp>
      <p:sp>
        <p:nvSpPr>
          <p:cNvPr id="4" name="Title 1">
            <a:extLst>
              <a:ext uri="{FF2B5EF4-FFF2-40B4-BE49-F238E27FC236}">
                <a16:creationId xmlns:a16="http://schemas.microsoft.com/office/drawing/2014/main" id="{9E675AEA-6C28-45C0-9707-E441D69126A0}"/>
              </a:ext>
            </a:extLst>
          </p:cNvPr>
          <p:cNvSpPr txBox="1">
            <a:spLocks/>
          </p:cNvSpPr>
          <p:nvPr/>
        </p:nvSpPr>
        <p:spPr>
          <a:xfrm>
            <a:off x="813063" y="12926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GB" b="1" dirty="0">
              <a:solidFill>
                <a:srgbClr val="002060"/>
              </a:solidFill>
              <a:latin typeface="Tahoma"/>
              <a:ea typeface="Tahoma"/>
              <a:cs typeface="Tahoma"/>
            </a:endParaRPr>
          </a:p>
        </p:txBody>
      </p:sp>
      <p:sp>
        <p:nvSpPr>
          <p:cNvPr id="6" name="Title 1">
            <a:extLst>
              <a:ext uri="{FF2B5EF4-FFF2-40B4-BE49-F238E27FC236}">
                <a16:creationId xmlns:a16="http://schemas.microsoft.com/office/drawing/2014/main" id="{9E675AEA-6C28-45C0-9707-E441D69126A0}"/>
              </a:ext>
            </a:extLst>
          </p:cNvPr>
          <p:cNvSpPr txBox="1">
            <a:spLocks/>
          </p:cNvSpPr>
          <p:nvPr/>
        </p:nvSpPr>
        <p:spPr>
          <a:xfrm>
            <a:off x="147484" y="281662"/>
            <a:ext cx="11911363"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b="1" dirty="0">
                <a:solidFill>
                  <a:srgbClr val="002060"/>
                </a:solidFill>
                <a:latin typeface="Tahoma"/>
                <a:ea typeface="Tahoma"/>
                <a:cs typeface="Tahoma"/>
              </a:rPr>
              <a:t>Match the word to its meaning</a:t>
            </a:r>
          </a:p>
        </p:txBody>
      </p:sp>
      <p:sp>
        <p:nvSpPr>
          <p:cNvPr id="8" name="TextBox 7"/>
          <p:cNvSpPr txBox="1"/>
          <p:nvPr/>
        </p:nvSpPr>
        <p:spPr>
          <a:xfrm>
            <a:off x="5192863" y="1597393"/>
            <a:ext cx="6160339" cy="6032421"/>
          </a:xfrm>
          <a:prstGeom prst="rect">
            <a:avLst/>
          </a:prstGeom>
          <a:noFill/>
        </p:spPr>
        <p:txBody>
          <a:bodyPr wrap="square" rtlCol="0">
            <a:spAutoFit/>
          </a:bodyPr>
          <a:lstStyle/>
          <a:p>
            <a:r>
              <a:rPr lang="en-US" sz="2400" dirty="0">
                <a:solidFill>
                  <a:srgbClr val="002060"/>
                </a:solidFill>
                <a:latin typeface="Tahoma" panose="020B0604030504040204" pitchFamily="34" charset="0"/>
                <a:ea typeface="Tahoma" panose="020B0604030504040204" pitchFamily="34" charset="0"/>
                <a:cs typeface="Tahoma" panose="020B0604030504040204" pitchFamily="34" charset="0"/>
              </a:rPr>
              <a:t>Worried about something in the future, unsure how it will turn out</a:t>
            </a:r>
            <a:endParaRPr lang="en-GB" sz="2400" dirty="0">
              <a:solidFill>
                <a:srgbClr val="002060"/>
              </a:solidFill>
              <a:latin typeface="Tahoma" panose="020B0604030504040204" pitchFamily="34" charset="0"/>
              <a:ea typeface="Tahoma" panose="020B0604030504040204" pitchFamily="34" charset="0"/>
              <a:cs typeface="Tahoma" panose="020B0604030504040204" pitchFamily="34" charset="0"/>
            </a:endParaRPr>
          </a:p>
          <a:p>
            <a:endParaRPr lang="en-US" sz="2400" dirty="0">
              <a:solidFill>
                <a:srgbClr val="002060"/>
              </a:solidFill>
              <a:latin typeface="Tahoma" panose="020B0604030504040204" pitchFamily="34" charset="0"/>
              <a:ea typeface="Tahoma" panose="020B0604030504040204" pitchFamily="34" charset="0"/>
              <a:cs typeface="Tahoma" panose="020B0604030504040204" pitchFamily="34" charset="0"/>
            </a:endParaRPr>
          </a:p>
          <a:p>
            <a:r>
              <a:rPr lang="en-US" sz="2400" dirty="0">
                <a:solidFill>
                  <a:srgbClr val="002060"/>
                </a:solidFill>
                <a:latin typeface="Tahoma" panose="020B0604030504040204" pitchFamily="34" charset="0"/>
                <a:ea typeface="Tahoma" panose="020B0604030504040204" pitchFamily="34" charset="0"/>
                <a:cs typeface="Tahoma" panose="020B0604030504040204" pitchFamily="34" charset="0"/>
              </a:rPr>
              <a:t>Unable to relax, with tightness in the body, especially the muscles</a:t>
            </a:r>
          </a:p>
          <a:p>
            <a:endParaRPr lang="en-GB" sz="2400" dirty="0">
              <a:solidFill>
                <a:srgbClr val="002060"/>
              </a:solidFill>
              <a:latin typeface="Tahoma" panose="020B0604030504040204" pitchFamily="34" charset="0"/>
              <a:ea typeface="Tahoma" panose="020B0604030504040204" pitchFamily="34" charset="0"/>
              <a:cs typeface="Tahoma" panose="020B0604030504040204" pitchFamily="34" charset="0"/>
            </a:endParaRPr>
          </a:p>
          <a:p>
            <a:r>
              <a:rPr lang="en-US" sz="2400" dirty="0">
                <a:solidFill>
                  <a:srgbClr val="002060"/>
                </a:solidFill>
                <a:latin typeface="Tahoma" panose="020B0604030504040204" pitchFamily="34" charset="0"/>
                <a:ea typeface="Tahoma" panose="020B0604030504040204" pitchFamily="34" charset="0"/>
                <a:cs typeface="Tahoma" panose="020B0604030504040204" pitchFamily="34" charset="0"/>
              </a:rPr>
              <a:t>Feeling troubled and uneasy about things; sometimes felt in your body </a:t>
            </a:r>
            <a:endParaRPr lang="en-GB" sz="2400" dirty="0">
              <a:solidFill>
                <a:srgbClr val="002060"/>
              </a:solidFill>
              <a:latin typeface="Tahoma" panose="020B0604030504040204" pitchFamily="34" charset="0"/>
              <a:ea typeface="Tahoma" panose="020B0604030504040204" pitchFamily="34" charset="0"/>
              <a:cs typeface="Tahoma" panose="020B0604030504040204" pitchFamily="34" charset="0"/>
            </a:endParaRPr>
          </a:p>
          <a:p>
            <a:r>
              <a:rPr lang="en-US" sz="2400" dirty="0">
                <a:solidFill>
                  <a:srgbClr val="002060"/>
                </a:solidFill>
                <a:latin typeface="Tahoma" panose="020B0604030504040204" pitchFamily="34" charset="0"/>
                <a:ea typeface="Tahoma" panose="020B0604030504040204" pitchFamily="34" charset="0"/>
                <a:cs typeface="Tahoma" panose="020B0604030504040204" pitchFamily="34" charset="0"/>
              </a:rPr>
              <a:t> </a:t>
            </a:r>
            <a:endParaRPr lang="en-GB" sz="2400" dirty="0">
              <a:solidFill>
                <a:srgbClr val="002060"/>
              </a:solidFill>
              <a:latin typeface="Tahoma" panose="020B0604030504040204" pitchFamily="34" charset="0"/>
              <a:ea typeface="Tahoma" panose="020B0604030504040204" pitchFamily="34" charset="0"/>
              <a:cs typeface="Tahoma" panose="020B0604030504040204" pitchFamily="34" charset="0"/>
            </a:endParaRPr>
          </a:p>
          <a:p>
            <a:r>
              <a:rPr lang="en-US" sz="2400" dirty="0">
                <a:solidFill>
                  <a:srgbClr val="002060"/>
                </a:solidFill>
                <a:latin typeface="Tahoma" panose="020B0604030504040204" pitchFamily="34" charset="0"/>
                <a:ea typeface="Tahoma" panose="020B0604030504040204" pitchFamily="34" charset="0"/>
                <a:cs typeface="Tahoma" panose="020B0604030504040204" pitchFamily="34" charset="0"/>
              </a:rPr>
              <a:t>Easily scared, or shy and lacking confidence</a:t>
            </a:r>
            <a:endParaRPr lang="en-GB" sz="2400" dirty="0">
              <a:solidFill>
                <a:srgbClr val="002060"/>
              </a:solidFill>
              <a:latin typeface="Tahoma" panose="020B0604030504040204" pitchFamily="34" charset="0"/>
              <a:ea typeface="Tahoma" panose="020B0604030504040204" pitchFamily="34" charset="0"/>
              <a:cs typeface="Tahoma" panose="020B0604030504040204" pitchFamily="34" charset="0"/>
            </a:endParaRPr>
          </a:p>
          <a:p>
            <a:endParaRPr lang="en-US" sz="2400" dirty="0">
              <a:solidFill>
                <a:srgbClr val="002060"/>
              </a:solidFill>
              <a:latin typeface="Tahoma" panose="020B0604030504040204" pitchFamily="34" charset="0"/>
              <a:ea typeface="Tahoma" panose="020B0604030504040204" pitchFamily="34" charset="0"/>
              <a:cs typeface="Tahoma" panose="020B0604030504040204" pitchFamily="34" charset="0"/>
            </a:endParaRPr>
          </a:p>
          <a:p>
            <a:r>
              <a:rPr lang="en-US" sz="2400" dirty="0">
                <a:solidFill>
                  <a:srgbClr val="002060"/>
                </a:solidFill>
                <a:latin typeface="Tahoma" panose="020B0604030504040204" pitchFamily="34" charset="0"/>
                <a:ea typeface="Tahoma" panose="020B0604030504040204" pitchFamily="34" charset="0"/>
                <a:cs typeface="Tahoma" panose="020B0604030504040204" pitchFamily="34" charset="0"/>
              </a:rPr>
              <a:t>Worried about something or someone you care about</a:t>
            </a:r>
          </a:p>
          <a:p>
            <a:r>
              <a:rPr lang="en-US" sz="2400" dirty="0">
                <a:solidFill>
                  <a:srgbClr val="002060"/>
                </a:solidFill>
                <a:latin typeface="Tahoma" panose="020B0604030504040204" pitchFamily="34" charset="0"/>
                <a:ea typeface="Tahoma" panose="020B0604030504040204" pitchFamily="34" charset="0"/>
                <a:cs typeface="Tahoma" panose="020B0604030504040204" pitchFamily="34" charset="0"/>
              </a:rPr>
              <a:t> </a:t>
            </a:r>
            <a:endParaRPr lang="en-GB" sz="2400" dirty="0">
              <a:solidFill>
                <a:srgbClr val="002060"/>
              </a:solidFill>
              <a:latin typeface="Tahoma" panose="020B0604030504040204" pitchFamily="34" charset="0"/>
              <a:ea typeface="Tahoma" panose="020B0604030504040204" pitchFamily="34" charset="0"/>
              <a:cs typeface="Tahoma" panose="020B0604030504040204" pitchFamily="34" charset="0"/>
            </a:endParaRPr>
          </a:p>
          <a:p>
            <a:endParaRPr lang="en-US" sz="2400" dirty="0">
              <a:solidFill>
                <a:srgbClr val="002060"/>
              </a:solidFill>
              <a:latin typeface="Tahoma" panose="020B0604030504040204" pitchFamily="34" charset="0"/>
              <a:ea typeface="Tahoma" panose="020B0604030504040204" pitchFamily="34" charset="0"/>
              <a:cs typeface="Tahoma" panose="020B0604030504040204" pitchFamily="34" charset="0"/>
            </a:endParaRPr>
          </a:p>
          <a:p>
            <a:endParaRPr lang="en-US" sz="2600" dirty="0">
              <a:solidFill>
                <a:srgbClr val="002060"/>
              </a:solidFill>
              <a:latin typeface="Tahoma"/>
              <a:ea typeface="Tahoma"/>
              <a:cs typeface="Calibri"/>
            </a:endParaRPr>
          </a:p>
        </p:txBody>
      </p:sp>
      <p:cxnSp>
        <p:nvCxnSpPr>
          <p:cNvPr id="20" name="Straight Arrow Connector 19">
            <a:extLst>
              <a:ext uri="{FF2B5EF4-FFF2-40B4-BE49-F238E27FC236}">
                <a16:creationId xmlns:a16="http://schemas.microsoft.com/office/drawing/2014/main" id="{C425A658-5ADC-4508-A099-ECF2E49A3743}"/>
              </a:ext>
            </a:extLst>
          </p:cNvPr>
          <p:cNvCxnSpPr>
            <a:cxnSpLocks/>
          </p:cNvCxnSpPr>
          <p:nvPr/>
        </p:nvCxnSpPr>
        <p:spPr>
          <a:xfrm>
            <a:off x="3060545" y="2015692"/>
            <a:ext cx="2197680" cy="1808482"/>
          </a:xfrm>
          <a:prstGeom prst="straightConnector1">
            <a:avLst/>
          </a:prstGeom>
          <a:ln w="25400" cap="rnd">
            <a:solidFill>
              <a:srgbClr val="00206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5E22F2A1-8F02-44D9-A894-D20EB4EF09A1}"/>
              </a:ext>
            </a:extLst>
          </p:cNvPr>
          <p:cNvCxnSpPr>
            <a:cxnSpLocks/>
          </p:cNvCxnSpPr>
          <p:nvPr/>
        </p:nvCxnSpPr>
        <p:spPr>
          <a:xfrm flipV="1">
            <a:off x="4122599" y="1987075"/>
            <a:ext cx="1135626" cy="1064341"/>
          </a:xfrm>
          <a:prstGeom prst="straightConnector1">
            <a:avLst/>
          </a:prstGeom>
          <a:ln w="25400" cap="rnd">
            <a:solidFill>
              <a:srgbClr val="00206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2092B0C5-FA5C-4AB0-85A5-97545944F061}"/>
              </a:ext>
            </a:extLst>
          </p:cNvPr>
          <p:cNvCxnSpPr>
            <a:cxnSpLocks/>
          </p:cNvCxnSpPr>
          <p:nvPr/>
        </p:nvCxnSpPr>
        <p:spPr>
          <a:xfrm>
            <a:off x="3630268" y="4047238"/>
            <a:ext cx="1627957" cy="1701921"/>
          </a:xfrm>
          <a:prstGeom prst="straightConnector1">
            <a:avLst/>
          </a:prstGeom>
          <a:ln w="25400" cap="rnd">
            <a:solidFill>
              <a:srgbClr val="00206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3A3A2024-E1F5-4D50-A2E0-FE697B6A76E9}"/>
              </a:ext>
            </a:extLst>
          </p:cNvPr>
          <p:cNvCxnSpPr>
            <a:cxnSpLocks/>
          </p:cNvCxnSpPr>
          <p:nvPr/>
        </p:nvCxnSpPr>
        <p:spPr>
          <a:xfrm flipV="1">
            <a:off x="2585545" y="5129048"/>
            <a:ext cx="2672680" cy="966952"/>
          </a:xfrm>
          <a:prstGeom prst="straightConnector1">
            <a:avLst/>
          </a:prstGeom>
          <a:ln w="25400" cap="rnd">
            <a:solidFill>
              <a:srgbClr val="00206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19500EF5-0E92-4A9A-9FC4-A5B7DB68B812}"/>
              </a:ext>
            </a:extLst>
          </p:cNvPr>
          <p:cNvCxnSpPr>
            <a:cxnSpLocks/>
          </p:cNvCxnSpPr>
          <p:nvPr/>
        </p:nvCxnSpPr>
        <p:spPr>
          <a:xfrm flipV="1">
            <a:off x="2615708" y="3051416"/>
            <a:ext cx="2642517" cy="2077632"/>
          </a:xfrm>
          <a:prstGeom prst="straightConnector1">
            <a:avLst/>
          </a:prstGeom>
          <a:ln w="25400" cap="rnd">
            <a:solidFill>
              <a:srgbClr val="002060"/>
            </a:solidFill>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4042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fade">
                                      <p:cBhvr>
                                        <p:cTn id="22" dur="500"/>
                                        <p:tgtEl>
                                          <p:spTgt spid="3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9A3B21-5745-4EC2-A8F8-D4248E9D4718}"/>
              </a:ext>
            </a:extLst>
          </p:cNvPr>
          <p:cNvSpPr>
            <a:spLocks noGrp="1"/>
          </p:cNvSpPr>
          <p:nvPr>
            <p:ph type="title"/>
          </p:nvPr>
        </p:nvSpPr>
        <p:spPr>
          <a:xfrm>
            <a:off x="838200" y="143475"/>
            <a:ext cx="10515600" cy="1325563"/>
          </a:xfrm>
        </p:spPr>
        <p:txBody>
          <a:bodyPr>
            <a:normAutofit/>
          </a:bodyPr>
          <a:lstStyle/>
          <a:p>
            <a:pPr algn="ctr">
              <a:lnSpc>
                <a:spcPct val="100000"/>
              </a:lnSpc>
            </a:pPr>
            <a:r>
              <a:rPr lang="en-GB" sz="3600" b="1" dirty="0">
                <a:solidFill>
                  <a:srgbClr val="002060"/>
                </a:solidFill>
                <a:latin typeface="Tahoma" panose="020B0604030504040204" pitchFamily="34" charset="0"/>
                <a:ea typeface="Tahoma" panose="020B0604030504040204" pitchFamily="34" charset="0"/>
                <a:cs typeface="Tahoma" panose="020B0604030504040204" pitchFamily="34" charset="0"/>
              </a:rPr>
              <a:t>Week 1. Lesson 1.</a:t>
            </a:r>
            <a:br>
              <a:rPr lang="en-GB" sz="3600" dirty="0">
                <a:solidFill>
                  <a:srgbClr val="002060"/>
                </a:solidFill>
                <a:latin typeface="Tahoma" panose="020B0604030504040204" pitchFamily="34" charset="0"/>
                <a:ea typeface="Tahoma" panose="020B0604030504040204" pitchFamily="34" charset="0"/>
                <a:cs typeface="Tahoma" panose="020B0604030504040204" pitchFamily="34" charset="0"/>
              </a:rPr>
            </a:br>
            <a:r>
              <a:rPr lang="en-GB" sz="3600" u="sng" dirty="0">
                <a:solidFill>
                  <a:srgbClr val="002060"/>
                </a:solidFill>
                <a:latin typeface="Tahoma" panose="020B0604030504040204" pitchFamily="34" charset="0"/>
                <a:ea typeface="Tahoma" panose="020B0604030504040204" pitchFamily="34" charset="0"/>
                <a:cs typeface="Tahoma" panose="020B0604030504040204" pitchFamily="34" charset="0"/>
              </a:rPr>
              <a:t>Introducing “Developing Emotions”</a:t>
            </a:r>
          </a:p>
        </p:txBody>
      </p:sp>
      <p:grpSp>
        <p:nvGrpSpPr>
          <p:cNvPr id="17" name="Group 16">
            <a:extLst>
              <a:ext uri="{FF2B5EF4-FFF2-40B4-BE49-F238E27FC236}">
                <a16:creationId xmlns:a16="http://schemas.microsoft.com/office/drawing/2014/main" id="{70AC0143-1972-42C7-A847-38FF7B242EBB}"/>
              </a:ext>
            </a:extLst>
          </p:cNvPr>
          <p:cNvGrpSpPr>
            <a:grpSpLocks noChangeAspect="1"/>
          </p:cNvGrpSpPr>
          <p:nvPr/>
        </p:nvGrpSpPr>
        <p:grpSpPr>
          <a:xfrm>
            <a:off x="1524866" y="1570732"/>
            <a:ext cx="8933077" cy="2256691"/>
            <a:chOff x="1877089" y="2627992"/>
            <a:chExt cx="8028167" cy="2028091"/>
          </a:xfrm>
        </p:grpSpPr>
        <p:pic>
          <p:nvPicPr>
            <p:cNvPr id="10" name="Picture 9">
              <a:extLst>
                <a:ext uri="{FF2B5EF4-FFF2-40B4-BE49-F238E27FC236}">
                  <a16:creationId xmlns:a16="http://schemas.microsoft.com/office/drawing/2014/main" id="{26CED38C-8E1D-4B52-9AC8-71E14E31FE7D}"/>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8554949" y="2627992"/>
              <a:ext cx="1350307" cy="202493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3927C679-3452-4B00-AE2B-0C7BF2497978}"/>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3850452" y="2627992"/>
              <a:ext cx="2130180" cy="202493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A picture containing text, primate&#10;&#10;Description automatically generated">
              <a:extLst>
                <a:ext uri="{FF2B5EF4-FFF2-40B4-BE49-F238E27FC236}">
                  <a16:creationId xmlns:a16="http://schemas.microsoft.com/office/drawing/2014/main" id="{EC207D23-FC00-4802-8FCD-0936B86013E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155340" y="2627992"/>
              <a:ext cx="2233321" cy="2024934"/>
            </a:xfrm>
            <a:prstGeom prst="rect">
              <a:avLst/>
            </a:prstGeom>
          </p:spPr>
        </p:pic>
        <p:pic>
          <p:nvPicPr>
            <p:cNvPr id="13" name="Picture 12" descr="A picture containing drawing, food&#10;&#10;Description automatically generated">
              <a:extLst>
                <a:ext uri="{FF2B5EF4-FFF2-40B4-BE49-F238E27FC236}">
                  <a16:creationId xmlns:a16="http://schemas.microsoft.com/office/drawing/2014/main" id="{B306D84E-8B40-4C66-A759-F6A50284C2B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40166"/>
            <a:stretch/>
          </p:blipFill>
          <p:spPr bwMode="auto">
            <a:xfrm>
              <a:off x="1877089" y="2627992"/>
              <a:ext cx="1819704" cy="2028091"/>
            </a:xfrm>
            <a:prstGeom prst="rect">
              <a:avLst/>
            </a:prstGeom>
            <a:ln>
              <a:noFill/>
            </a:ln>
            <a:extLst>
              <a:ext uri="{53640926-AAD7-44D8-BBD7-CCE9431645EC}">
                <a14:shadowObscured xmlns:a14="http://schemas.microsoft.com/office/drawing/2010/main"/>
              </a:ext>
            </a:extLst>
          </p:spPr>
        </p:pic>
      </p:grpSp>
      <p:sp>
        <p:nvSpPr>
          <p:cNvPr id="18" name="Subtitle 2">
            <a:extLst>
              <a:ext uri="{FF2B5EF4-FFF2-40B4-BE49-F238E27FC236}">
                <a16:creationId xmlns:a16="http://schemas.microsoft.com/office/drawing/2014/main" id="{36A984A9-1532-4774-B95C-282E48702766}"/>
              </a:ext>
            </a:extLst>
          </p:cNvPr>
          <p:cNvSpPr>
            <a:spLocks noGrp="1"/>
          </p:cNvSpPr>
          <p:nvPr>
            <p:ph idx="1"/>
          </p:nvPr>
        </p:nvSpPr>
        <p:spPr>
          <a:xfrm>
            <a:off x="986752" y="4158922"/>
            <a:ext cx="10515600" cy="4351338"/>
          </a:xfrm>
        </p:spPr>
        <p:txBody>
          <a:bodyPr>
            <a:normAutofit/>
          </a:bodyPr>
          <a:lstStyle/>
          <a:p>
            <a:pPr marL="342900" indent="-342900" algn="l">
              <a:lnSpc>
                <a:spcPct val="110000"/>
              </a:lnSpc>
              <a:spcBef>
                <a:spcPts val="600"/>
              </a:spcBef>
              <a:buFont typeface="Arial" panose="020B0604020202020204" pitchFamily="34" charset="0"/>
              <a:buChar char="•"/>
            </a:pPr>
            <a:r>
              <a:rPr lang="en-GB" sz="2400" dirty="0">
                <a:solidFill>
                  <a:srgbClr val="002060"/>
                </a:solidFill>
                <a:latin typeface="Tahoma" panose="020B0604030504040204" pitchFamily="34" charset="0"/>
                <a:ea typeface="Tahoma" panose="020B0604030504040204" pitchFamily="34" charset="0"/>
                <a:cs typeface="Tahoma" panose="020B0604030504040204" pitchFamily="34" charset="0"/>
              </a:rPr>
              <a:t>These lessons are about feelings and emotions – past and present – in adults, children, and even animals!</a:t>
            </a:r>
          </a:p>
          <a:p>
            <a:pPr algn="l">
              <a:lnSpc>
                <a:spcPct val="110000"/>
              </a:lnSpc>
              <a:spcBef>
                <a:spcPts val="600"/>
              </a:spcBef>
            </a:pPr>
            <a:endParaRPr lang="en-GB" sz="2400" dirty="0">
              <a:solidFill>
                <a:srgbClr val="002060"/>
              </a:solidFill>
              <a:latin typeface="Tahoma" panose="020B0604030504040204" pitchFamily="34" charset="0"/>
              <a:ea typeface="Tahoma" panose="020B0604030504040204" pitchFamily="34" charset="0"/>
              <a:cs typeface="Tahoma" panose="020B0604030504040204" pitchFamily="34" charset="0"/>
            </a:endParaRPr>
          </a:p>
          <a:p>
            <a:pPr marL="342900" indent="-342900" algn="l">
              <a:lnSpc>
                <a:spcPct val="110000"/>
              </a:lnSpc>
              <a:spcBef>
                <a:spcPts val="600"/>
              </a:spcBef>
              <a:buFont typeface="Arial" panose="020B0604020202020204" pitchFamily="34" charset="0"/>
              <a:buChar char="•"/>
            </a:pPr>
            <a:r>
              <a:rPr lang="en-GB" sz="2400" dirty="0">
                <a:solidFill>
                  <a:srgbClr val="002060"/>
                </a:solidFill>
                <a:latin typeface="Tahoma" panose="020B0604030504040204" pitchFamily="34" charset="0"/>
                <a:ea typeface="Tahoma" panose="020B0604030504040204" pitchFamily="34" charset="0"/>
                <a:cs typeface="Tahoma" panose="020B0604030504040204" pitchFamily="34" charset="0"/>
              </a:rPr>
              <a:t>Before we start, there are </a:t>
            </a:r>
            <a:r>
              <a:rPr lang="en-GB" sz="2400" b="1" dirty="0">
                <a:solidFill>
                  <a:srgbClr val="002060"/>
                </a:solidFill>
                <a:latin typeface="Tahoma" panose="020B0604030504040204" pitchFamily="34" charset="0"/>
                <a:ea typeface="Tahoma" panose="020B0604030504040204" pitchFamily="34" charset="0"/>
                <a:cs typeface="Tahoma" panose="020B0604030504040204" pitchFamily="34" charset="0"/>
              </a:rPr>
              <a:t>two short questionnaires to fill in, </a:t>
            </a:r>
            <a:r>
              <a:rPr lang="en-GB" sz="2400" dirty="0">
                <a:solidFill>
                  <a:srgbClr val="002060"/>
                </a:solidFill>
                <a:latin typeface="Tahoma" panose="020B0604030504040204" pitchFamily="34" charset="0"/>
                <a:ea typeface="Tahoma" panose="020B0604030504040204" pitchFamily="34" charset="0"/>
                <a:cs typeface="Tahoma" panose="020B0604030504040204" pitchFamily="34" charset="0"/>
              </a:rPr>
              <a:t>for us to discover how much you already know. Thank-you for completing them.</a:t>
            </a:r>
          </a:p>
        </p:txBody>
      </p:sp>
    </p:spTree>
    <p:extLst>
      <p:ext uri="{BB962C8B-B14F-4D97-AF65-F5344CB8AC3E}">
        <p14:creationId xmlns:p14="http://schemas.microsoft.com/office/powerpoint/2010/main" val="3147981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A390B5-68A4-448C-A554-45854CF8751D}"/>
              </a:ext>
            </a:extLst>
          </p:cNvPr>
          <p:cNvSpPr>
            <a:spLocks noGrp="1"/>
          </p:cNvSpPr>
          <p:nvPr>
            <p:ph type="title"/>
          </p:nvPr>
        </p:nvSpPr>
        <p:spPr>
          <a:xfrm>
            <a:off x="838200" y="531812"/>
            <a:ext cx="10515600" cy="5794375"/>
          </a:xfrm>
          <a:solidFill>
            <a:schemeClr val="accent1">
              <a:lumMod val="40000"/>
              <a:lumOff val="60000"/>
            </a:schemeClr>
          </a:solidFill>
          <a:ln>
            <a:solidFill>
              <a:srgbClr val="002060"/>
            </a:solidFill>
          </a:ln>
        </p:spPr>
        <p:txBody>
          <a:bodyPr>
            <a:normAutofit/>
          </a:bodyPr>
          <a:lstStyle/>
          <a:p>
            <a:r>
              <a:rPr lang="en-US" sz="3600" dirty="0">
                <a:solidFill>
                  <a:srgbClr val="002060"/>
                </a:solidFill>
                <a:latin typeface="Tahoma" panose="020B0604030504040204" pitchFamily="34" charset="0"/>
                <a:ea typeface="Tahoma" panose="020B0604030504040204" pitchFamily="34" charset="0"/>
                <a:cs typeface="Tahoma" panose="020B0604030504040204" pitchFamily="34" charset="0"/>
              </a:rPr>
              <a:t>Do any of these words describe the picture you were looking at?</a:t>
            </a:r>
            <a:br>
              <a:rPr lang="en-US" sz="3600" dirty="0">
                <a:solidFill>
                  <a:srgbClr val="002060"/>
                </a:solidFill>
                <a:latin typeface="Tahoma" panose="020B0604030504040204" pitchFamily="34" charset="0"/>
                <a:ea typeface="Tahoma" panose="020B0604030504040204" pitchFamily="34" charset="0"/>
                <a:cs typeface="Tahoma" panose="020B0604030504040204" pitchFamily="34" charset="0"/>
              </a:rPr>
            </a:br>
            <a:br>
              <a:rPr lang="en-US" sz="3600" dirty="0">
                <a:solidFill>
                  <a:srgbClr val="002060"/>
                </a:solidFill>
                <a:latin typeface="Tahoma" panose="020B0604030504040204" pitchFamily="34" charset="0"/>
                <a:ea typeface="Tahoma" panose="020B0604030504040204" pitchFamily="34" charset="0"/>
                <a:cs typeface="Tahoma" panose="020B0604030504040204" pitchFamily="34" charset="0"/>
              </a:rPr>
            </a:br>
            <a:r>
              <a:rPr lang="en-GB" sz="3600" dirty="0">
                <a:solidFill>
                  <a:srgbClr val="002060"/>
                </a:solidFill>
                <a:latin typeface="Tahoma" panose="020B0604030504040204" pitchFamily="34" charset="0"/>
                <a:ea typeface="Tahoma" panose="020B0604030504040204" pitchFamily="34" charset="0"/>
                <a:cs typeface="Tahoma" panose="020B0604030504040204" pitchFamily="34" charset="0"/>
              </a:rPr>
              <a:t>Do you know any other words for fear and worry that seem to fit?</a:t>
            </a:r>
            <a:br>
              <a:rPr lang="en-US" sz="3600" dirty="0">
                <a:solidFill>
                  <a:srgbClr val="002060"/>
                </a:solidFill>
                <a:latin typeface="Tahoma" panose="020B0604030504040204" pitchFamily="34" charset="0"/>
                <a:ea typeface="Tahoma" panose="020B0604030504040204" pitchFamily="34" charset="0"/>
                <a:cs typeface="Tahoma" panose="020B0604030504040204" pitchFamily="34" charset="0"/>
              </a:rPr>
            </a:br>
            <a:br>
              <a:rPr lang="en-US" sz="3600" dirty="0">
                <a:solidFill>
                  <a:srgbClr val="002060"/>
                </a:solidFill>
                <a:latin typeface="Tahoma" panose="020B0604030504040204" pitchFamily="34" charset="0"/>
                <a:ea typeface="Tahoma" panose="020B0604030504040204" pitchFamily="34" charset="0"/>
                <a:cs typeface="Tahoma" panose="020B0604030504040204" pitchFamily="34" charset="0"/>
              </a:rPr>
            </a:br>
            <a:r>
              <a:rPr lang="en-US" sz="3600" dirty="0">
                <a:solidFill>
                  <a:srgbClr val="002060"/>
                </a:solidFill>
                <a:latin typeface="Tahoma" panose="020B0604030504040204" pitchFamily="34" charset="0"/>
                <a:ea typeface="Tahoma" panose="020B0604030504040204" pitchFamily="34" charset="0"/>
                <a:cs typeface="Tahoma" panose="020B0604030504040204" pitchFamily="34" charset="0"/>
              </a:rPr>
              <a:t>Pick the best words to describe what might be going on in your picture, and </a:t>
            </a:r>
            <a:r>
              <a:rPr lang="en-US" sz="3600" b="1" dirty="0">
                <a:solidFill>
                  <a:srgbClr val="002060"/>
                </a:solidFill>
                <a:latin typeface="Tahoma" panose="020B0604030504040204" pitchFamily="34" charset="0"/>
                <a:ea typeface="Tahoma" panose="020B0604030504040204" pitchFamily="34" charset="0"/>
                <a:cs typeface="Tahoma" panose="020B0604030504040204" pitchFamily="34" charset="0"/>
              </a:rPr>
              <a:t>write them down next to the picture.</a:t>
            </a:r>
            <a:endParaRPr lang="en-GB" sz="3600" dirty="0"/>
          </a:p>
        </p:txBody>
      </p:sp>
    </p:spTree>
    <p:extLst>
      <p:ext uri="{BB962C8B-B14F-4D97-AF65-F5344CB8AC3E}">
        <p14:creationId xmlns:p14="http://schemas.microsoft.com/office/powerpoint/2010/main" val="23609504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71929E41-4449-41BC-AF79-97C97506ECB6}"/>
              </a:ext>
            </a:extLst>
          </p:cNvPr>
          <p:cNvSpPr>
            <a:spLocks noGrp="1"/>
          </p:cNvSpPr>
          <p:nvPr>
            <p:ph idx="1"/>
          </p:nvPr>
        </p:nvSpPr>
        <p:spPr>
          <a:xfrm>
            <a:off x="1596258" y="1416637"/>
            <a:ext cx="8831318" cy="3670765"/>
          </a:xfrm>
          <a:solidFill>
            <a:schemeClr val="accent5">
              <a:lumMod val="40000"/>
              <a:lumOff val="60000"/>
            </a:schemeClr>
          </a:solidFill>
          <a:ln>
            <a:solidFill>
              <a:srgbClr val="002060"/>
            </a:solidFill>
          </a:ln>
        </p:spPr>
        <p:txBody>
          <a:bodyPr>
            <a:normAutofit/>
          </a:bodyPr>
          <a:lstStyle/>
          <a:p>
            <a:pPr marL="0" lvl="0" indent="0" algn="ctr">
              <a:buNone/>
            </a:pPr>
            <a:endParaRPr lang="en-GB" sz="4400" b="1" dirty="0">
              <a:solidFill>
                <a:srgbClr val="002060"/>
              </a:solidFill>
              <a:latin typeface="Tahoma" panose="020B0604030504040204" pitchFamily="34" charset="0"/>
              <a:ea typeface="Tahoma" panose="020B0604030504040204" pitchFamily="34" charset="0"/>
              <a:cs typeface="Tahoma" panose="020B0604030504040204" pitchFamily="34" charset="0"/>
            </a:endParaRPr>
          </a:p>
          <a:p>
            <a:pPr marL="0" lvl="0" indent="0" algn="ctr">
              <a:buNone/>
            </a:pPr>
            <a:r>
              <a:rPr lang="en-GB" sz="4400" b="1" dirty="0">
                <a:solidFill>
                  <a:srgbClr val="002060"/>
                </a:solidFill>
                <a:latin typeface="Tahoma" panose="020B0604030504040204" pitchFamily="34" charset="0"/>
                <a:ea typeface="Tahoma" panose="020B0604030504040204" pitchFamily="34" charset="0"/>
                <a:cs typeface="Tahoma" panose="020B0604030504040204" pitchFamily="34" charset="0"/>
              </a:rPr>
              <a:t>Discussion</a:t>
            </a:r>
          </a:p>
          <a:p>
            <a:pPr marL="0" lvl="0" indent="0" algn="ctr">
              <a:buNone/>
            </a:pPr>
            <a:endParaRPr lang="en-GB" sz="4400" b="1" dirty="0">
              <a:solidFill>
                <a:srgbClr val="002060"/>
              </a:solidFill>
              <a:latin typeface="Tahoma" panose="020B0604030504040204" pitchFamily="34" charset="0"/>
              <a:ea typeface="Tahoma" panose="020B0604030504040204" pitchFamily="34" charset="0"/>
              <a:cs typeface="Tahoma" panose="020B0604030504040204" pitchFamily="34" charset="0"/>
            </a:endParaRPr>
          </a:p>
          <a:p>
            <a:pPr marL="0" lvl="0" indent="0" algn="ctr">
              <a:buNone/>
            </a:pPr>
            <a:r>
              <a:rPr lang="en-GB" sz="4400" dirty="0">
                <a:solidFill>
                  <a:srgbClr val="002060"/>
                </a:solidFill>
                <a:latin typeface="Tahoma" panose="020B0604030504040204" pitchFamily="34" charset="0"/>
                <a:ea typeface="Tahoma" panose="020B0604030504040204" pitchFamily="34" charset="0"/>
                <a:cs typeface="Tahoma" panose="020B0604030504040204" pitchFamily="34" charset="0"/>
              </a:rPr>
              <a:t>What is an emotion?</a:t>
            </a:r>
          </a:p>
        </p:txBody>
      </p:sp>
    </p:spTree>
    <p:extLst>
      <p:ext uri="{BB962C8B-B14F-4D97-AF65-F5344CB8AC3E}">
        <p14:creationId xmlns:p14="http://schemas.microsoft.com/office/powerpoint/2010/main" val="987273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71929E41-4449-41BC-AF79-97C97506ECB6}"/>
              </a:ext>
            </a:extLst>
          </p:cNvPr>
          <p:cNvSpPr>
            <a:spLocks noGrp="1"/>
          </p:cNvSpPr>
          <p:nvPr>
            <p:ph idx="1"/>
          </p:nvPr>
        </p:nvSpPr>
        <p:spPr>
          <a:xfrm>
            <a:off x="378372" y="970230"/>
            <a:ext cx="5402318" cy="3034212"/>
          </a:xfrm>
          <a:solidFill>
            <a:schemeClr val="accent5">
              <a:lumMod val="40000"/>
              <a:lumOff val="60000"/>
            </a:schemeClr>
          </a:solidFill>
          <a:ln>
            <a:solidFill>
              <a:srgbClr val="002060"/>
            </a:solidFill>
          </a:ln>
        </p:spPr>
        <p:txBody>
          <a:bodyPr>
            <a:normAutofit/>
          </a:bodyPr>
          <a:lstStyle/>
          <a:p>
            <a:pPr marL="0" lvl="0" indent="0" algn="ctr">
              <a:buNone/>
            </a:pPr>
            <a:r>
              <a:rPr lang="en-GB" sz="3600" dirty="0">
                <a:solidFill>
                  <a:srgbClr val="002060"/>
                </a:solidFill>
                <a:latin typeface="Tahoma" panose="020B0604030504040204" pitchFamily="34" charset="0"/>
                <a:ea typeface="Tahoma" panose="020B0604030504040204" pitchFamily="34" charset="0"/>
                <a:cs typeface="Tahoma" panose="020B0604030504040204" pitchFamily="34" charset="0"/>
              </a:rPr>
              <a:t>Meet your</a:t>
            </a:r>
          </a:p>
          <a:p>
            <a:pPr marL="0" lvl="0" indent="0" algn="ctr">
              <a:buNone/>
            </a:pPr>
            <a:endParaRPr lang="en-GB" sz="3600" dirty="0">
              <a:solidFill>
                <a:srgbClr val="002060"/>
              </a:solidFill>
              <a:latin typeface="Tahoma" panose="020B0604030504040204" pitchFamily="34" charset="0"/>
              <a:ea typeface="Tahoma" panose="020B0604030504040204" pitchFamily="34" charset="0"/>
              <a:cs typeface="Tahoma" panose="020B0604030504040204" pitchFamily="34" charset="0"/>
            </a:endParaRPr>
          </a:p>
          <a:p>
            <a:pPr marL="0" lvl="0" indent="0" algn="ctr">
              <a:buNone/>
            </a:pPr>
            <a:r>
              <a:rPr lang="en-GB" sz="3600" b="1" dirty="0">
                <a:solidFill>
                  <a:srgbClr val="002060"/>
                </a:solidFill>
                <a:latin typeface="Tahoma" panose="020B0604030504040204" pitchFamily="34" charset="0"/>
                <a:ea typeface="Tahoma" panose="020B0604030504040204" pitchFamily="34" charset="0"/>
                <a:cs typeface="Tahoma" panose="020B0604030504040204" pitchFamily="34" charset="0"/>
              </a:rPr>
              <a:t>Developing Emotions</a:t>
            </a:r>
          </a:p>
          <a:p>
            <a:pPr marL="0" lvl="0" indent="0" algn="ctr">
              <a:buNone/>
            </a:pPr>
            <a:r>
              <a:rPr lang="en-GB" sz="3600" b="1" dirty="0">
                <a:solidFill>
                  <a:srgbClr val="002060"/>
                </a:solidFill>
                <a:latin typeface="Tahoma" panose="020B0604030504040204" pitchFamily="34" charset="0"/>
                <a:ea typeface="Tahoma" panose="020B0604030504040204" pitchFamily="34" charset="0"/>
                <a:cs typeface="Tahoma" panose="020B0604030504040204" pitchFamily="34" charset="0"/>
              </a:rPr>
              <a:t>Activity Book</a:t>
            </a:r>
            <a:endParaRPr lang="en-GB" sz="3600"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pic>
        <p:nvPicPr>
          <p:cNvPr id="4" name="Picture 3">
            <a:extLst>
              <a:ext uri="{FF2B5EF4-FFF2-40B4-BE49-F238E27FC236}">
                <a16:creationId xmlns:a16="http://schemas.microsoft.com/office/drawing/2014/main" id="{8156C6B3-028C-47B6-AA01-B2FADE01B4FA}"/>
              </a:ext>
            </a:extLst>
          </p:cNvPr>
          <p:cNvPicPr>
            <a:picLocks noChangeAspect="1"/>
          </p:cNvPicPr>
          <p:nvPr/>
        </p:nvPicPr>
        <p:blipFill rotWithShape="1">
          <a:blip r:embed="rId2"/>
          <a:srcRect l="27841" t="14147" r="41250" b="5454"/>
          <a:stretch/>
        </p:blipFill>
        <p:spPr>
          <a:xfrm rot="599699">
            <a:off x="6919376" y="309251"/>
            <a:ext cx="4255739" cy="6226683"/>
          </a:xfrm>
          <a:prstGeom prst="rect">
            <a:avLst/>
          </a:prstGeom>
        </p:spPr>
      </p:pic>
    </p:spTree>
    <p:extLst>
      <p:ext uri="{BB962C8B-B14F-4D97-AF65-F5344CB8AC3E}">
        <p14:creationId xmlns:p14="http://schemas.microsoft.com/office/powerpoint/2010/main" val="30564646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A23E35-5B36-43E0-8CBB-FFD2B374F872}"/>
              </a:ext>
            </a:extLst>
          </p:cNvPr>
          <p:cNvSpPr>
            <a:spLocks noGrp="1"/>
          </p:cNvSpPr>
          <p:nvPr>
            <p:ph type="title"/>
          </p:nvPr>
        </p:nvSpPr>
        <p:spPr/>
        <p:txBody>
          <a:bodyPr/>
          <a:lstStyle/>
          <a:p>
            <a:endParaRPr lang="en-GB" dirty="0"/>
          </a:p>
        </p:txBody>
      </p:sp>
      <p:sp>
        <p:nvSpPr>
          <p:cNvPr id="3" name="Content Placeholder 2">
            <a:extLst>
              <a:ext uri="{FF2B5EF4-FFF2-40B4-BE49-F238E27FC236}">
                <a16:creationId xmlns:a16="http://schemas.microsoft.com/office/drawing/2014/main" id="{CD878D30-E783-431D-9C5E-CD4A547A4EFF}"/>
              </a:ext>
            </a:extLst>
          </p:cNvPr>
          <p:cNvSpPr>
            <a:spLocks noGrp="1"/>
          </p:cNvSpPr>
          <p:nvPr>
            <p:ph idx="1"/>
          </p:nvPr>
        </p:nvSpPr>
        <p:spPr/>
        <p:txBody>
          <a:bodyPr/>
          <a:lstStyle/>
          <a:p>
            <a:endParaRPr lang="en-GB"/>
          </a:p>
        </p:txBody>
      </p:sp>
      <p:sp>
        <p:nvSpPr>
          <p:cNvPr id="4" name="Content Placeholder 2">
            <a:extLst>
              <a:ext uri="{FF2B5EF4-FFF2-40B4-BE49-F238E27FC236}">
                <a16:creationId xmlns:a16="http://schemas.microsoft.com/office/drawing/2014/main" id="{D828DE94-6BBB-4612-9A97-484D85916873}"/>
              </a:ext>
            </a:extLst>
          </p:cNvPr>
          <p:cNvSpPr txBox="1">
            <a:spLocks/>
          </p:cNvSpPr>
          <p:nvPr/>
        </p:nvSpPr>
        <p:spPr>
          <a:xfrm>
            <a:off x="655462" y="2293133"/>
            <a:ext cx="4484573" cy="2271734"/>
          </a:xfrm>
          <a:prstGeom prst="rect">
            <a:avLst/>
          </a:prstGeom>
          <a:solidFill>
            <a:schemeClr val="accent5">
              <a:lumMod val="40000"/>
              <a:lumOff val="60000"/>
            </a:schemeClr>
          </a:solidFill>
          <a:ln>
            <a:solidFill>
              <a:srgbClr val="002060"/>
            </a:solid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3600" dirty="0">
                <a:solidFill>
                  <a:srgbClr val="002060"/>
                </a:solidFill>
                <a:latin typeface="Tahoma" panose="020B0604030504040204" pitchFamily="34" charset="0"/>
                <a:ea typeface="Tahoma" panose="020B0604030504040204" pitchFamily="34" charset="0"/>
                <a:cs typeface="Tahoma" panose="020B0604030504040204" pitchFamily="34" charset="0"/>
              </a:rPr>
              <a:t>Please complete </a:t>
            </a:r>
          </a:p>
          <a:p>
            <a:pPr marL="0" indent="0" algn="ctr">
              <a:buFont typeface="Arial" panose="020B0604020202020204" pitchFamily="34" charset="0"/>
              <a:buNone/>
            </a:pPr>
            <a:r>
              <a:rPr lang="en-GB" sz="3600" dirty="0">
                <a:solidFill>
                  <a:srgbClr val="002060"/>
                </a:solidFill>
                <a:latin typeface="Tahoma" panose="020B0604030504040204" pitchFamily="34" charset="0"/>
                <a:ea typeface="Tahoma" panose="020B0604030504040204" pitchFamily="34" charset="0"/>
                <a:cs typeface="Tahoma" panose="020B0604030504040204" pitchFamily="34" charset="0"/>
              </a:rPr>
              <a:t>pages 5 and 6 </a:t>
            </a:r>
          </a:p>
          <a:p>
            <a:pPr marL="0" indent="0" algn="ctr">
              <a:buFont typeface="Arial" panose="020B0604020202020204" pitchFamily="34" charset="0"/>
              <a:buNone/>
            </a:pPr>
            <a:r>
              <a:rPr lang="en-GB" sz="3600" dirty="0">
                <a:solidFill>
                  <a:srgbClr val="002060"/>
                </a:solidFill>
                <a:latin typeface="Tahoma" panose="020B0604030504040204" pitchFamily="34" charset="0"/>
                <a:ea typeface="Tahoma" panose="020B0604030504040204" pitchFamily="34" charset="0"/>
                <a:cs typeface="Tahoma" panose="020B0604030504040204" pitchFamily="34" charset="0"/>
              </a:rPr>
              <a:t>of your book</a:t>
            </a:r>
          </a:p>
        </p:txBody>
      </p:sp>
      <p:pic>
        <p:nvPicPr>
          <p:cNvPr id="6" name="Picture 5">
            <a:extLst>
              <a:ext uri="{FF2B5EF4-FFF2-40B4-BE49-F238E27FC236}">
                <a16:creationId xmlns:a16="http://schemas.microsoft.com/office/drawing/2014/main" id="{753DEBD7-BEFA-423B-93D6-FEC68E57E3EA}"/>
              </a:ext>
            </a:extLst>
          </p:cNvPr>
          <p:cNvPicPr>
            <a:picLocks noChangeAspect="1"/>
          </p:cNvPicPr>
          <p:nvPr/>
        </p:nvPicPr>
        <p:blipFill>
          <a:blip r:embed="rId2"/>
          <a:stretch>
            <a:fillRect/>
          </a:stretch>
        </p:blipFill>
        <p:spPr>
          <a:xfrm>
            <a:off x="6369272" y="1222833"/>
            <a:ext cx="5048518" cy="4727643"/>
          </a:xfrm>
          <a:prstGeom prst="rect">
            <a:avLst/>
          </a:prstGeom>
        </p:spPr>
      </p:pic>
    </p:spTree>
    <p:extLst>
      <p:ext uri="{BB962C8B-B14F-4D97-AF65-F5344CB8AC3E}">
        <p14:creationId xmlns:p14="http://schemas.microsoft.com/office/powerpoint/2010/main" val="25070683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0" name="Rectangle 79">
            <a:extLst>
              <a:ext uri="{FF2B5EF4-FFF2-40B4-BE49-F238E27FC236}">
                <a16:creationId xmlns:a16="http://schemas.microsoft.com/office/drawing/2014/main" id="{1D50F262-343C-4101-AB3C-9DA1072F73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2" name="Freeform: Shape 81">
            <a:extLst>
              <a:ext uri="{FF2B5EF4-FFF2-40B4-BE49-F238E27FC236}">
                <a16:creationId xmlns:a16="http://schemas.microsoft.com/office/drawing/2014/main" id="{6A0924B3-0260-445E-AFD7-9533C0D1B3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397136" cy="6858000"/>
          </a:xfrm>
          <a:custGeom>
            <a:avLst/>
            <a:gdLst>
              <a:gd name="connsiteX0" fmla="*/ 0 w 4397136"/>
              <a:gd name="connsiteY0" fmla="*/ 0 h 6858000"/>
              <a:gd name="connsiteX1" fmla="*/ 3599069 w 4397136"/>
              <a:gd name="connsiteY1" fmla="*/ 0 h 6858000"/>
              <a:gd name="connsiteX2" fmla="*/ 3634072 w 4397136"/>
              <a:gd name="connsiteY2" fmla="*/ 58977 h 6858000"/>
              <a:gd name="connsiteX3" fmla="*/ 4397136 w 4397136"/>
              <a:gd name="connsiteY3" fmla="*/ 3474189 h 6858000"/>
              <a:gd name="connsiteX4" fmla="*/ 3802221 w 4397136"/>
              <a:gd name="connsiteY4" fmla="*/ 6546415 h 6858000"/>
              <a:gd name="connsiteX5" fmla="*/ 3649466 w 4397136"/>
              <a:gd name="connsiteY5" fmla="*/ 6858000 h 6858000"/>
              <a:gd name="connsiteX6" fmla="*/ 0 w 4397136"/>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97136" h="6858000">
                <a:moveTo>
                  <a:pt x="0" y="0"/>
                </a:moveTo>
                <a:lnTo>
                  <a:pt x="3599069" y="0"/>
                </a:lnTo>
                <a:lnTo>
                  <a:pt x="3634072" y="58977"/>
                </a:lnTo>
                <a:cubicBezTo>
                  <a:pt x="4105532" y="933006"/>
                  <a:pt x="4397136" y="2140466"/>
                  <a:pt x="4397136" y="3474189"/>
                </a:cubicBezTo>
                <a:cubicBezTo>
                  <a:pt x="4397136" y="4641197"/>
                  <a:pt x="4173877" y="5711534"/>
                  <a:pt x="3802221" y="6546415"/>
                </a:cubicBezTo>
                <a:lnTo>
                  <a:pt x="3649466"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84" name="Freeform: Shape 83">
            <a:extLst>
              <a:ext uri="{FF2B5EF4-FFF2-40B4-BE49-F238E27FC236}">
                <a16:creationId xmlns:a16="http://schemas.microsoft.com/office/drawing/2014/main" id="{7C34E8CB-B972-4A94-8469-315C10C2AA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386504" cy="6858000"/>
          </a:xfrm>
          <a:custGeom>
            <a:avLst/>
            <a:gdLst>
              <a:gd name="connsiteX0" fmla="*/ 0 w 4386504"/>
              <a:gd name="connsiteY0" fmla="*/ 0 h 6858000"/>
              <a:gd name="connsiteX1" fmla="*/ 3588437 w 4386504"/>
              <a:gd name="connsiteY1" fmla="*/ 0 h 6858000"/>
              <a:gd name="connsiteX2" fmla="*/ 3623440 w 4386504"/>
              <a:gd name="connsiteY2" fmla="*/ 58977 h 6858000"/>
              <a:gd name="connsiteX3" fmla="*/ 4386504 w 4386504"/>
              <a:gd name="connsiteY3" fmla="*/ 3474189 h 6858000"/>
              <a:gd name="connsiteX4" fmla="*/ 3791589 w 4386504"/>
              <a:gd name="connsiteY4" fmla="*/ 6546415 h 6858000"/>
              <a:gd name="connsiteX5" fmla="*/ 3638834 w 4386504"/>
              <a:gd name="connsiteY5" fmla="*/ 6858000 h 6858000"/>
              <a:gd name="connsiteX6" fmla="*/ 0 w 438650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6504" h="6858000">
                <a:moveTo>
                  <a:pt x="0" y="0"/>
                </a:moveTo>
                <a:lnTo>
                  <a:pt x="3588437" y="0"/>
                </a:lnTo>
                <a:lnTo>
                  <a:pt x="3623440" y="58977"/>
                </a:lnTo>
                <a:cubicBezTo>
                  <a:pt x="4094900" y="933006"/>
                  <a:pt x="4386504" y="2140466"/>
                  <a:pt x="4386504" y="3474189"/>
                </a:cubicBezTo>
                <a:cubicBezTo>
                  <a:pt x="4386504" y="4641197"/>
                  <a:pt x="4163245" y="5711534"/>
                  <a:pt x="3791589" y="6546415"/>
                </a:cubicBezTo>
                <a:lnTo>
                  <a:pt x="3638834"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00038B9-1377-4DB3-9EA2-82EEB7BE176A}"/>
              </a:ext>
            </a:extLst>
          </p:cNvPr>
          <p:cNvSpPr>
            <a:spLocks noGrp="1"/>
          </p:cNvSpPr>
          <p:nvPr>
            <p:ph type="ctrTitle"/>
          </p:nvPr>
        </p:nvSpPr>
        <p:spPr>
          <a:xfrm>
            <a:off x="358551" y="3185712"/>
            <a:ext cx="4117291" cy="3504292"/>
          </a:xfrm>
        </p:spPr>
        <p:txBody>
          <a:bodyPr anchor="b">
            <a:normAutofit/>
          </a:bodyPr>
          <a:lstStyle/>
          <a:p>
            <a:pPr algn="l"/>
            <a:r>
              <a:rPr lang="en-GB" sz="3200" b="1" dirty="0">
                <a:solidFill>
                  <a:srgbClr val="002060"/>
                </a:solidFill>
                <a:latin typeface="Tahoma"/>
                <a:ea typeface="Tahoma"/>
                <a:cs typeface="Tahoma"/>
              </a:rPr>
              <a:t>Developing Emotions</a:t>
            </a:r>
            <a:br>
              <a:rPr lang="en-GB" sz="3200" b="1" dirty="0">
                <a:latin typeface="Tahoma" panose="020B0604030504040204" pitchFamily="34" charset="0"/>
                <a:ea typeface="Tahoma" panose="020B0604030504040204" pitchFamily="34" charset="0"/>
                <a:cs typeface="Tahoma" panose="020B0604030504040204" pitchFamily="34" charset="0"/>
              </a:rPr>
            </a:br>
            <a:br>
              <a:rPr lang="en-GB" sz="3200" b="1" dirty="0">
                <a:latin typeface="Tahoma" panose="020B0604030504040204" pitchFamily="34" charset="0"/>
                <a:ea typeface="Tahoma" panose="020B0604030504040204" pitchFamily="34" charset="0"/>
                <a:cs typeface="Tahoma" panose="020B0604030504040204" pitchFamily="34" charset="0"/>
              </a:rPr>
            </a:br>
            <a:r>
              <a:rPr lang="en-GB" sz="3200" b="1" kern="0" dirty="0">
                <a:solidFill>
                  <a:srgbClr val="7030A0"/>
                </a:solidFill>
                <a:effectLst/>
                <a:latin typeface="Tahoma" panose="020B0604030504040204" pitchFamily="34" charset="0"/>
                <a:ea typeface="Times New Roman" panose="02020603050405020304" pitchFamily="18" charset="0"/>
                <a:cs typeface="Times New Roman" panose="02020603050405020304" pitchFamily="18" charset="0"/>
              </a:rPr>
              <a:t>Fears and Worries</a:t>
            </a:r>
            <a:br>
              <a:rPr lang="en-GB" sz="1800" b="1" kern="0" dirty="0">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rPr>
            </a:br>
            <a:br>
              <a:rPr lang="en-GB" sz="3200" b="1" dirty="0">
                <a:latin typeface="Tahoma" panose="020B0604030504040204" pitchFamily="34" charset="0"/>
                <a:ea typeface="Tahoma" panose="020B0604030504040204" pitchFamily="34" charset="0"/>
                <a:cs typeface="Tahoma" panose="020B0604030504040204" pitchFamily="34" charset="0"/>
              </a:rPr>
            </a:br>
            <a:br>
              <a:rPr lang="en-GB" sz="3200" b="1" dirty="0">
                <a:latin typeface="Tahoma" panose="020B0604030504040204" pitchFamily="34" charset="0"/>
                <a:ea typeface="Tahoma" panose="020B0604030504040204" pitchFamily="34" charset="0"/>
                <a:cs typeface="Tahoma" panose="020B0604030504040204" pitchFamily="34" charset="0"/>
              </a:rPr>
            </a:br>
            <a:endParaRPr lang="en-GB" sz="3200" b="1"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86" name="Rectangle 85">
            <a:extLst>
              <a:ext uri="{FF2B5EF4-FFF2-40B4-BE49-F238E27FC236}">
                <a16:creationId xmlns:a16="http://schemas.microsoft.com/office/drawing/2014/main" id="{114A821F-8663-46BA-8CC0-D4C44F639F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67989"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venir Next LT Pro"/>
            </a:endParaRPr>
          </a:p>
        </p:txBody>
      </p:sp>
      <p:sp>
        <p:nvSpPr>
          <p:cNvPr id="88" name="Rectangle 87">
            <a:extLst>
              <a:ext uri="{FF2B5EF4-FFF2-40B4-BE49-F238E27FC236}">
                <a16:creationId xmlns:a16="http://schemas.microsoft.com/office/drawing/2014/main" id="{67EF550F-47CE-4FB2-9DAC-12AD835C8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2" y="4544568"/>
            <a:ext cx="341496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4" descr="Image result for creepy woods">
            <a:extLst>
              <a:ext uri="{FF2B5EF4-FFF2-40B4-BE49-F238E27FC236}">
                <a16:creationId xmlns:a16="http://schemas.microsoft.com/office/drawing/2014/main" id="{23E9D295-9D52-4DE8-8A11-8E864CA4BDEA}"/>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7042201" y="115093"/>
            <a:ext cx="2818932" cy="2818932"/>
          </a:xfrm>
          <a:prstGeom prst="flowChartConnector">
            <a:avLst/>
          </a:prstGeom>
          <a:noFill/>
          <a:extLst>
            <a:ext uri="{909E8E84-426E-40DD-AFC4-6F175D3DCCD1}">
              <a14:hiddenFill xmlns:a14="http://schemas.microsoft.com/office/drawing/2010/main">
                <a:solidFill>
                  <a:srgbClr val="FFFFFF"/>
                </a:solidFill>
              </a14:hiddenFill>
            </a:ext>
          </a:extLst>
        </p:spPr>
      </p:pic>
      <p:pic>
        <p:nvPicPr>
          <p:cNvPr id="13" name="Picture 10" descr="Image result for martha graham lament">
            <a:extLst>
              <a:ext uri="{FF2B5EF4-FFF2-40B4-BE49-F238E27FC236}">
                <a16:creationId xmlns:a16="http://schemas.microsoft.com/office/drawing/2014/main" id="{FE3CD819-DE97-4734-8E6A-AD4762E0712A}"/>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8077431" y="2842477"/>
            <a:ext cx="3935893" cy="3935893"/>
          </a:xfrm>
          <a:prstGeom prst="flowChartConnector">
            <a:avLst/>
          </a:prstGeom>
          <a:noFill/>
          <a:extLst>
            <a:ext uri="{909E8E84-426E-40DD-AFC4-6F175D3DCCD1}">
              <a14:hiddenFill xmlns:a14="http://schemas.microsoft.com/office/drawing/2010/main">
                <a:solidFill>
                  <a:srgbClr val="FFFFFF"/>
                </a:solidFill>
              </a14:hiddenFill>
            </a:ext>
          </a:extLst>
        </p:spPr>
      </p:pic>
      <p:pic>
        <p:nvPicPr>
          <p:cNvPr id="14" name="Picture 13" descr="Image result for charlie brown">
            <a:extLst>
              <a:ext uri="{FF2B5EF4-FFF2-40B4-BE49-F238E27FC236}">
                <a16:creationId xmlns:a16="http://schemas.microsoft.com/office/drawing/2014/main" id="{3D188546-FCF1-41A0-B0AB-42FC32D39138}"/>
              </a:ext>
            </a:extLst>
          </p:cNvPr>
          <p:cNvPicPr/>
          <p:nvPr/>
        </p:nvPicPr>
        <p:blipFill rotWithShape="1">
          <a:blip r:embed="rId6" cstate="print">
            <a:extLst>
              <a:ext uri="{28A0092B-C50C-407E-A947-70E740481C1C}">
                <a14:useLocalDpi xmlns:a14="http://schemas.microsoft.com/office/drawing/2010/main" val="0"/>
              </a:ext>
            </a:extLst>
          </a:blip>
          <a:srcRect r="11580"/>
          <a:stretch/>
        </p:blipFill>
        <p:spPr bwMode="auto">
          <a:xfrm>
            <a:off x="4556204" y="2522483"/>
            <a:ext cx="3395662" cy="3104594"/>
          </a:xfrm>
          <a:prstGeom prst="flowChartConnector">
            <a:avLst/>
          </a:prstGeom>
          <a:noFill/>
          <a:ln>
            <a:noFill/>
          </a:ln>
        </p:spPr>
      </p:pic>
    </p:spTree>
    <p:extLst>
      <p:ext uri="{BB962C8B-B14F-4D97-AF65-F5344CB8AC3E}">
        <p14:creationId xmlns:p14="http://schemas.microsoft.com/office/powerpoint/2010/main" val="22274082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F24FFB-A06E-4B59-BB51-509D5E665D86}"/>
              </a:ext>
            </a:extLst>
          </p:cNvPr>
          <p:cNvSpPr>
            <a:spLocks noGrp="1"/>
          </p:cNvSpPr>
          <p:nvPr>
            <p:ph type="title"/>
          </p:nvPr>
        </p:nvSpPr>
        <p:spPr>
          <a:xfrm>
            <a:off x="290052" y="331377"/>
            <a:ext cx="6709837" cy="2176917"/>
          </a:xfrm>
        </p:spPr>
        <p:txBody>
          <a:bodyPr vert="horz" lIns="91440" tIns="45720" rIns="91440" bIns="45720" rtlCol="0" anchor="ctr">
            <a:noAutofit/>
          </a:bodyPr>
          <a:lstStyle/>
          <a:p>
            <a:pPr algn="ctr">
              <a:lnSpc>
                <a:spcPct val="100000"/>
              </a:lnSpc>
            </a:pPr>
            <a:br>
              <a:rPr lang="en-US" sz="3200" b="1" dirty="0"/>
            </a:br>
            <a:r>
              <a:rPr lang="en-US" sz="3200" b="1" dirty="0">
                <a:solidFill>
                  <a:srgbClr val="CCCCFF"/>
                </a:solidFill>
                <a:latin typeface="Tahoma" panose="020B0604030504040204" pitchFamily="34" charset="0"/>
                <a:ea typeface="Tahoma" panose="020B0604030504040204" pitchFamily="34" charset="0"/>
                <a:cs typeface="Tahoma" panose="020B0604030504040204" pitchFamily="34" charset="0"/>
              </a:rPr>
              <a:t>Week 1. Lesson 2</a:t>
            </a:r>
            <a:br>
              <a:rPr lang="en-US" sz="3200" dirty="0">
                <a:solidFill>
                  <a:srgbClr val="CCCCFF"/>
                </a:solidFill>
                <a:latin typeface="Tahoma" panose="020B0604030504040204" pitchFamily="34" charset="0"/>
                <a:ea typeface="Tahoma" panose="020B0604030504040204" pitchFamily="34" charset="0"/>
                <a:cs typeface="Tahoma" panose="020B0604030504040204" pitchFamily="34" charset="0"/>
              </a:rPr>
            </a:br>
            <a:r>
              <a:rPr lang="en-US" sz="3600" u="sng" dirty="0">
                <a:solidFill>
                  <a:srgbClr val="CCCCFF"/>
                </a:solidFill>
                <a:latin typeface="Tahoma" panose="020B0604030504040204" pitchFamily="34" charset="0"/>
                <a:ea typeface="Tahoma" panose="020B0604030504040204" pitchFamily="34" charset="0"/>
                <a:cs typeface="Tahoma" panose="020B0604030504040204" pitchFamily="34" charset="0"/>
              </a:rPr>
              <a:t>Picturing Worry</a:t>
            </a:r>
            <a:br>
              <a:rPr lang="en-US" sz="3200" b="1" dirty="0">
                <a:solidFill>
                  <a:srgbClr val="CCCCFF"/>
                </a:solidFill>
                <a:latin typeface="Tahoma" panose="020B0604030504040204" pitchFamily="34" charset="0"/>
                <a:ea typeface="Tahoma" panose="020B0604030504040204" pitchFamily="34" charset="0"/>
                <a:cs typeface="Tahoma" panose="020B0604030504040204" pitchFamily="34" charset="0"/>
              </a:rPr>
            </a:br>
            <a:br>
              <a:rPr lang="en-US" sz="3200" dirty="0">
                <a:solidFill>
                  <a:srgbClr val="CCCCFF"/>
                </a:solidFill>
                <a:latin typeface="Tahoma" panose="020B0604030504040204" pitchFamily="34" charset="0"/>
                <a:ea typeface="Tahoma" panose="020B0604030504040204" pitchFamily="34" charset="0"/>
                <a:cs typeface="Tahoma" panose="020B0604030504040204" pitchFamily="34" charset="0"/>
              </a:rPr>
            </a:br>
            <a:endParaRPr lang="en-US" sz="3200" dirty="0">
              <a:solidFill>
                <a:srgbClr val="CCCCFF"/>
              </a:solidFill>
              <a:latin typeface="Tahoma" panose="020B0604030504040204" pitchFamily="34" charset="0"/>
              <a:ea typeface="Tahoma" panose="020B0604030504040204" pitchFamily="34" charset="0"/>
              <a:cs typeface="Tahoma" panose="020B0604030504040204" pitchFamily="34" charset="0"/>
            </a:endParaRPr>
          </a:p>
        </p:txBody>
      </p:sp>
      <p:sp>
        <p:nvSpPr>
          <p:cNvPr id="3" name="TextBox 2">
            <a:extLst>
              <a:ext uri="{FF2B5EF4-FFF2-40B4-BE49-F238E27FC236}">
                <a16:creationId xmlns:a16="http://schemas.microsoft.com/office/drawing/2014/main" id="{10293FF3-EF2C-4125-AF45-377EFFAF9501}"/>
              </a:ext>
            </a:extLst>
          </p:cNvPr>
          <p:cNvSpPr txBox="1"/>
          <p:nvPr/>
        </p:nvSpPr>
        <p:spPr>
          <a:xfrm>
            <a:off x="290053" y="2508294"/>
            <a:ext cx="5953438" cy="4246805"/>
          </a:xfrm>
          <a:prstGeom prst="rect">
            <a:avLst/>
          </a:prstGeom>
        </p:spPr>
        <p:txBody>
          <a:bodyPr vert="horz" lIns="91440" tIns="45720" rIns="91440" bIns="45720" rtlCol="0" anchor="t">
            <a:noAutofit/>
          </a:bodyPr>
          <a:lstStyle/>
          <a:p>
            <a:pPr>
              <a:lnSpc>
                <a:spcPct val="90000"/>
              </a:lnSpc>
              <a:spcAft>
                <a:spcPts val="600"/>
              </a:spcAft>
            </a:pPr>
            <a:r>
              <a:rPr lang="en-US" sz="2400" b="1" dirty="0">
                <a:solidFill>
                  <a:srgbClr val="CCCCFF"/>
                </a:solidFill>
                <a:latin typeface="Tahoma" panose="020B0604030504040204" pitchFamily="34" charset="0"/>
                <a:ea typeface="Tahoma" panose="020B0604030504040204" pitchFamily="34" charset="0"/>
                <a:cs typeface="Tahoma" panose="020B0604030504040204" pitchFamily="34" charset="0"/>
              </a:rPr>
              <a:t>Charlie Brown </a:t>
            </a:r>
            <a:r>
              <a:rPr lang="en-US" sz="2400" dirty="0">
                <a:solidFill>
                  <a:srgbClr val="CCCCFF"/>
                </a:solidFill>
                <a:latin typeface="Tahoma" panose="020B0604030504040204" pitchFamily="34" charset="0"/>
                <a:ea typeface="Tahoma" panose="020B0604030504040204" pitchFamily="34" charset="0"/>
                <a:cs typeface="Tahoma" panose="020B0604030504040204" pitchFamily="34" charset="0"/>
              </a:rPr>
              <a:t>is one of the most loved cartoon characters of all time. </a:t>
            </a:r>
          </a:p>
          <a:p>
            <a:pPr>
              <a:lnSpc>
                <a:spcPct val="90000"/>
              </a:lnSpc>
              <a:spcAft>
                <a:spcPts val="600"/>
              </a:spcAft>
            </a:pPr>
            <a:endParaRPr lang="en-US" sz="2400" dirty="0">
              <a:solidFill>
                <a:srgbClr val="CCCCFF"/>
              </a:solidFill>
              <a:latin typeface="Tahoma" panose="020B0604030504040204" pitchFamily="34" charset="0"/>
              <a:ea typeface="Tahoma" panose="020B0604030504040204" pitchFamily="34" charset="0"/>
              <a:cs typeface="Tahoma" panose="020B0604030504040204" pitchFamily="34" charset="0"/>
            </a:endParaRPr>
          </a:p>
          <a:p>
            <a:pPr>
              <a:lnSpc>
                <a:spcPct val="90000"/>
              </a:lnSpc>
              <a:spcAft>
                <a:spcPts val="600"/>
              </a:spcAft>
            </a:pPr>
            <a:r>
              <a:rPr lang="en-US" sz="2400" dirty="0">
                <a:solidFill>
                  <a:srgbClr val="CCCCFF"/>
                </a:solidFill>
                <a:latin typeface="Tahoma" panose="020B0604030504040204" pitchFamily="34" charset="0"/>
                <a:ea typeface="Tahoma" panose="020B0604030504040204" pitchFamily="34" charset="0"/>
                <a:cs typeface="Tahoma" panose="020B0604030504040204" pitchFamily="34" charset="0"/>
              </a:rPr>
              <a:t>One reason he’s popular is that he’s what’s called an ‘</a:t>
            </a:r>
            <a:r>
              <a:rPr lang="en-US" sz="2400" b="1" dirty="0">
                <a:solidFill>
                  <a:srgbClr val="CCCCFF"/>
                </a:solidFill>
                <a:latin typeface="Tahoma" panose="020B0604030504040204" pitchFamily="34" charset="0"/>
                <a:ea typeface="Tahoma" panose="020B0604030504040204" pitchFamily="34" charset="0"/>
                <a:cs typeface="Tahoma" panose="020B0604030504040204" pitchFamily="34" charset="0"/>
              </a:rPr>
              <a:t>everyman</a:t>
            </a:r>
            <a:r>
              <a:rPr lang="en-US" sz="2400" dirty="0">
                <a:solidFill>
                  <a:srgbClr val="CCCCFF"/>
                </a:solidFill>
                <a:latin typeface="Tahoma" panose="020B0604030504040204" pitchFamily="34" charset="0"/>
                <a:ea typeface="Tahoma" panose="020B0604030504040204" pitchFamily="34" charset="0"/>
                <a:cs typeface="Tahoma" panose="020B0604030504040204" pitchFamily="34" charset="0"/>
              </a:rPr>
              <a:t>’ character. </a:t>
            </a:r>
          </a:p>
          <a:p>
            <a:pPr indent="-228600">
              <a:lnSpc>
                <a:spcPct val="90000"/>
              </a:lnSpc>
              <a:spcAft>
                <a:spcPts val="600"/>
              </a:spcAft>
              <a:buFont typeface="Arial" panose="020B0604020202020204" pitchFamily="34" charset="0"/>
              <a:buChar char="•"/>
            </a:pPr>
            <a:endParaRPr lang="en-US" sz="2400" dirty="0">
              <a:solidFill>
                <a:srgbClr val="CCCCFF"/>
              </a:solidFill>
              <a:latin typeface="Tahoma" panose="020B0604030504040204" pitchFamily="34" charset="0"/>
              <a:ea typeface="Tahoma" panose="020B0604030504040204" pitchFamily="34" charset="0"/>
              <a:cs typeface="Tahoma" panose="020B0604030504040204" pitchFamily="34" charset="0"/>
            </a:endParaRPr>
          </a:p>
          <a:p>
            <a:pPr>
              <a:lnSpc>
                <a:spcPct val="90000"/>
              </a:lnSpc>
              <a:spcAft>
                <a:spcPts val="600"/>
              </a:spcAft>
            </a:pPr>
            <a:r>
              <a:rPr lang="en-US" sz="2400" dirty="0">
                <a:solidFill>
                  <a:srgbClr val="CCCCFF"/>
                </a:solidFill>
                <a:latin typeface="Tahoma" panose="020B0604030504040204" pitchFamily="34" charset="0"/>
                <a:ea typeface="Tahoma" panose="020B0604030504040204" pitchFamily="34" charset="0"/>
                <a:cs typeface="Tahoma" panose="020B0604030504040204" pitchFamily="34" charset="0"/>
              </a:rPr>
              <a:t>This means that he represents an ordinary kind of person -  </a:t>
            </a:r>
            <a:r>
              <a:rPr lang="en-US" sz="2400" b="1" dirty="0">
                <a:solidFill>
                  <a:srgbClr val="CCCCFF"/>
                </a:solidFill>
                <a:latin typeface="Tahoma" panose="020B0604030504040204" pitchFamily="34" charset="0"/>
                <a:ea typeface="Tahoma" panose="020B0604030504040204" pitchFamily="34" charset="0"/>
                <a:cs typeface="Tahoma" panose="020B0604030504040204" pitchFamily="34" charset="0"/>
              </a:rPr>
              <a:t>someone like us!</a:t>
            </a:r>
          </a:p>
        </p:txBody>
      </p:sp>
      <p:pic>
        <p:nvPicPr>
          <p:cNvPr id="2050" name="Picture 2" descr="Image result for charlie brown images">
            <a:extLst>
              <a:ext uri="{FF2B5EF4-FFF2-40B4-BE49-F238E27FC236}">
                <a16:creationId xmlns:a16="http://schemas.microsoft.com/office/drawing/2014/main" id="{E36F548A-23AB-422E-A45C-B90E8B05BCF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768"/>
          <a:stretch/>
        </p:blipFill>
        <p:spPr bwMode="auto">
          <a:xfrm>
            <a:off x="6750141" y="-2"/>
            <a:ext cx="5441859" cy="5654940"/>
          </a:xfrm>
          <a:custGeom>
            <a:avLst/>
            <a:gdLst/>
            <a:ahLst/>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7239046"/>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F24FFB-A06E-4B59-BB51-509D5E665D86}"/>
              </a:ext>
            </a:extLst>
          </p:cNvPr>
          <p:cNvSpPr>
            <a:spLocks noGrp="1"/>
          </p:cNvSpPr>
          <p:nvPr>
            <p:ph type="title"/>
          </p:nvPr>
        </p:nvSpPr>
        <p:spPr>
          <a:xfrm>
            <a:off x="615596" y="244998"/>
            <a:ext cx="11049298" cy="1173899"/>
          </a:xfrm>
          <a:solidFill>
            <a:schemeClr val="accent5">
              <a:lumMod val="40000"/>
              <a:lumOff val="60000"/>
            </a:schemeClr>
          </a:solidFill>
          <a:ln>
            <a:solidFill>
              <a:srgbClr val="002060"/>
            </a:solidFill>
          </a:ln>
        </p:spPr>
        <p:txBody>
          <a:bodyPr>
            <a:normAutofit fontScale="90000"/>
          </a:bodyPr>
          <a:lstStyle/>
          <a:p>
            <a:pPr algn="ctr"/>
            <a:br>
              <a:rPr lang="en-GB" sz="4000" dirty="0">
                <a:solidFill>
                  <a:srgbClr val="002060"/>
                </a:solidFill>
                <a:latin typeface="Tahoma" panose="020B0604030504040204" pitchFamily="34" charset="0"/>
                <a:ea typeface="Tahoma" panose="020B0604030504040204" pitchFamily="34" charset="0"/>
                <a:cs typeface="Tahoma" panose="020B0604030504040204" pitchFamily="34" charset="0"/>
              </a:rPr>
            </a:br>
            <a:r>
              <a:rPr lang="en-GB" sz="4000" dirty="0">
                <a:solidFill>
                  <a:srgbClr val="002060"/>
                </a:solidFill>
                <a:latin typeface="Tahoma" panose="020B0604030504040204" pitchFamily="34" charset="0"/>
                <a:ea typeface="Tahoma" panose="020B0604030504040204" pitchFamily="34" charset="0"/>
                <a:cs typeface="Tahoma" panose="020B0604030504040204" pitchFamily="34" charset="0"/>
              </a:rPr>
              <a:t>What are Charlie Brown and his friend feeling in these comic strips, and why?...</a:t>
            </a:r>
            <a:br>
              <a:rPr lang="en-GB" sz="4900" dirty="0">
                <a:solidFill>
                  <a:srgbClr val="002060"/>
                </a:solidFill>
                <a:latin typeface="Tahoma" panose="020B0604030504040204" pitchFamily="34" charset="0"/>
                <a:ea typeface="Tahoma" panose="020B0604030504040204" pitchFamily="34" charset="0"/>
                <a:cs typeface="Tahoma" panose="020B0604030504040204" pitchFamily="34" charset="0"/>
              </a:rPr>
            </a:br>
            <a:endParaRPr lang="en-GB" sz="4900"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pic>
        <p:nvPicPr>
          <p:cNvPr id="3" name="Content Placeholder 2" descr="Image may contain: possible text that says 'YOU LOOK KIND I WORRY ABOUT OF DEPRESSED SCHOOL A LOT... . CHARLIE BROWN I ALSO WORRY ABOUT MY MY MY ANXIETIES HAVE ANXIETIES WORRYING S0 MUCH ABOUT SCHOOL, JrM GPNTS'">
            <a:extLst>
              <a:ext uri="{FF2B5EF4-FFF2-40B4-BE49-F238E27FC236}">
                <a16:creationId xmlns:a16="http://schemas.microsoft.com/office/drawing/2014/main" id="{180ED146-04D6-43BD-80C1-25A61F5299F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451428" y="1631223"/>
            <a:ext cx="5377633" cy="55443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18824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F24FFB-A06E-4B59-BB51-509D5E665D86}"/>
              </a:ext>
            </a:extLst>
          </p:cNvPr>
          <p:cNvSpPr>
            <a:spLocks noGrp="1"/>
          </p:cNvSpPr>
          <p:nvPr>
            <p:ph type="title"/>
          </p:nvPr>
        </p:nvSpPr>
        <p:spPr>
          <a:xfrm>
            <a:off x="615596" y="244998"/>
            <a:ext cx="11049298" cy="1173899"/>
          </a:xfrm>
          <a:solidFill>
            <a:schemeClr val="accent5">
              <a:lumMod val="40000"/>
              <a:lumOff val="60000"/>
            </a:schemeClr>
          </a:solidFill>
          <a:ln>
            <a:solidFill>
              <a:srgbClr val="002060"/>
            </a:solidFill>
          </a:ln>
        </p:spPr>
        <p:txBody>
          <a:bodyPr>
            <a:normAutofit fontScale="90000"/>
          </a:bodyPr>
          <a:lstStyle/>
          <a:p>
            <a:pPr algn="ctr"/>
            <a:br>
              <a:rPr lang="en-GB" sz="4000" dirty="0">
                <a:solidFill>
                  <a:srgbClr val="002060"/>
                </a:solidFill>
                <a:latin typeface="Tahoma" panose="020B0604030504040204" pitchFamily="34" charset="0"/>
                <a:ea typeface="Tahoma" panose="020B0604030504040204" pitchFamily="34" charset="0"/>
                <a:cs typeface="Tahoma" panose="020B0604030504040204" pitchFamily="34" charset="0"/>
              </a:rPr>
            </a:br>
            <a:r>
              <a:rPr lang="en-GB" sz="4000" dirty="0">
                <a:solidFill>
                  <a:srgbClr val="002060"/>
                </a:solidFill>
                <a:latin typeface="Tahoma" panose="020B0604030504040204" pitchFamily="34" charset="0"/>
                <a:ea typeface="Tahoma" panose="020B0604030504040204" pitchFamily="34" charset="0"/>
                <a:cs typeface="Tahoma" panose="020B0604030504040204" pitchFamily="34" charset="0"/>
              </a:rPr>
              <a:t>What are Charlie Brown and his friend feeling in these comic strips, and why?...</a:t>
            </a:r>
            <a:br>
              <a:rPr lang="en-GB" sz="4900" dirty="0">
                <a:solidFill>
                  <a:srgbClr val="002060"/>
                </a:solidFill>
                <a:latin typeface="Tahoma" panose="020B0604030504040204" pitchFamily="34" charset="0"/>
                <a:ea typeface="Tahoma" panose="020B0604030504040204" pitchFamily="34" charset="0"/>
                <a:cs typeface="Tahoma" panose="020B0604030504040204" pitchFamily="34" charset="0"/>
              </a:rPr>
            </a:br>
            <a:endParaRPr lang="en-GB" sz="4900"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pic>
        <p:nvPicPr>
          <p:cNvPr id="4" name="Picture 2" descr="Image">
            <a:extLst>
              <a:ext uri="{FF2B5EF4-FFF2-40B4-BE49-F238E27FC236}">
                <a16:creationId xmlns:a16="http://schemas.microsoft.com/office/drawing/2014/main" id="{8975B024-919E-4A0D-AEEE-4671F52D00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1339" y="1905413"/>
            <a:ext cx="5029322" cy="5007134"/>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4">
            <a:extLst>
              <a:ext uri="{FF2B5EF4-FFF2-40B4-BE49-F238E27FC236}">
                <a16:creationId xmlns:a16="http://schemas.microsoft.com/office/drawing/2014/main" id="{9EDBB451-8140-467B-A661-E981C94770F5}"/>
              </a:ext>
            </a:extLst>
          </p:cNvPr>
          <p:cNvSpPr>
            <a:spLocks noGrp="1"/>
          </p:cNvSpPr>
          <p:nvPr>
            <p:ph idx="1"/>
          </p:nvPr>
        </p:nvSpPr>
        <p:spPr/>
        <p:txBody>
          <a:bodyPr/>
          <a:lstStyle/>
          <a:p>
            <a:endParaRPr lang="en-GB" dirty="0"/>
          </a:p>
        </p:txBody>
      </p:sp>
    </p:spTree>
    <p:extLst>
      <p:ext uri="{BB962C8B-B14F-4D97-AF65-F5344CB8AC3E}">
        <p14:creationId xmlns:p14="http://schemas.microsoft.com/office/powerpoint/2010/main" val="255319406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789</TotalTime>
  <Words>575</Words>
  <Application>Microsoft Office PowerPoint</Application>
  <PresentationFormat>Widescreen</PresentationFormat>
  <Paragraphs>67</Paragraphs>
  <Slides>20</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20</vt:i4>
      </vt:variant>
    </vt:vector>
  </HeadingPairs>
  <TitlesOfParts>
    <vt:vector size="26" baseType="lpstr">
      <vt:lpstr>Arial</vt:lpstr>
      <vt:lpstr>Avenir Next LT Pro</vt:lpstr>
      <vt:lpstr>Calibri</vt:lpstr>
      <vt:lpstr>Calibri Light</vt:lpstr>
      <vt:lpstr>Tahoma</vt:lpstr>
      <vt:lpstr>Office Theme</vt:lpstr>
      <vt:lpstr>Welcome to Developing Emotions!</vt:lpstr>
      <vt:lpstr>Week 1. Lesson 1. Introducing “Developing Emotions”</vt:lpstr>
      <vt:lpstr>PowerPoint Presentation</vt:lpstr>
      <vt:lpstr>PowerPoint Presentation</vt:lpstr>
      <vt:lpstr>PowerPoint Presentation</vt:lpstr>
      <vt:lpstr>Developing Emotions  Fears and Worries   </vt:lpstr>
      <vt:lpstr> Week 1. Lesson 2 Picturing Worry  </vt:lpstr>
      <vt:lpstr> What are Charlie Brown and his friend feeling in these comic strips, and why?... </vt:lpstr>
      <vt:lpstr> What are Charlie Brown and his friend feeling in these comic strips, and why?... </vt:lpstr>
      <vt:lpstr>PowerPoint Presentation</vt:lpstr>
      <vt:lpstr>PowerPoint Presentation</vt:lpstr>
      <vt:lpstr>Why are they worried?  </vt:lpstr>
      <vt:lpstr>The Babes in the Wood Sir Hubert Von Herkomer (1881)</vt:lpstr>
      <vt:lpstr>The Doctor Sir Luke Fildes (1891)</vt:lpstr>
      <vt:lpstr>Chop Suey Edward Hopper (1929)</vt:lpstr>
      <vt:lpstr>   The Girl by the Window Edvard Munch (1897)</vt:lpstr>
      <vt:lpstr>   Migrant Mother Dorothea Lange (1936)</vt:lpstr>
      <vt:lpstr>PowerPoint Presentation</vt:lpstr>
      <vt:lpstr>PowerPoint Presentation</vt:lpstr>
      <vt:lpstr>Do any of these words describe the picture you were looking at?  Do you know any other words for fear and worry that seem to fit?  Pick the best words to describe what might be going on in your picture, and write them down next to the picture.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Developing Emotions!</dc:title>
  <dc:creator>Thomas Dixon</dc:creator>
  <cp:lastModifiedBy>Thomas Dixon</cp:lastModifiedBy>
  <cp:revision>8</cp:revision>
  <dcterms:created xsi:type="dcterms:W3CDTF">2020-08-30T08:19:06Z</dcterms:created>
  <dcterms:modified xsi:type="dcterms:W3CDTF">2020-09-01T11:25:27Z</dcterms:modified>
</cp:coreProperties>
</file>